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Lst>
  <p:sldSz cx="18288000" cy="10287000"/>
  <p:notesSz cx="6858000" cy="9144000"/>
  <p:embeddedFontLst>
    <p:embeddedFont>
      <p:font typeface="Arial Bold" panose="020B0802020202020204" pitchFamily="34" charset="77"/>
      <p:regular r:id="rId19"/>
      <p:bold r:id="rId20"/>
    </p:embeddedFont>
    <p:embeddedFont>
      <p:font typeface="Canva Sans Bold" panose="020B0803030501040103" pitchFamily="34" charset="0"/>
      <p:regular r:id="rId21"/>
      <p:bold r:id="rId22"/>
    </p:embeddedFont>
    <p:embeddedFont>
      <p:font typeface="DM Sans" pitchFamily="2" charset="77"/>
      <p:regular r:id="rId23"/>
      <p:bold r:id="rId24"/>
      <p:italic r:id="rId25"/>
      <p:boldItalic r:id="rId26"/>
    </p:embeddedFont>
    <p:embeddedFont>
      <p:font typeface="DM Sans Bold" pitchFamily="2" charset="77"/>
      <p:regular r:id="rId27"/>
      <p:bold r:id="rId28"/>
    </p:embeddedFont>
    <p:embeddedFont>
      <p:font typeface="TT Hoves Bold" panose="02000003020000060003" pitchFamily="2" charset="0"/>
      <p:regular r:id="rId29"/>
      <p:bold r:id="rId3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3A49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autoAdjust="0"/>
    <p:restoredTop sz="94589" autoAdjust="0"/>
  </p:normalViewPr>
  <p:slideViewPr>
    <p:cSldViewPr>
      <p:cViewPr>
        <p:scale>
          <a:sx n="67" d="100"/>
          <a:sy n="67" d="100"/>
        </p:scale>
        <p:origin x="336" y="60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font" Target="fonts/font3.fntdata"/><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font" Target="fonts/font10.fntdata"/><Relationship Id="rId10" Type="http://schemas.openxmlformats.org/officeDocument/2006/relationships/slide" Target="slides/slide9.xml"/><Relationship Id="rId19" Type="http://schemas.openxmlformats.org/officeDocument/2006/relationships/font" Target="fonts/font1.fntdata"/><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font" Target="fonts/font12.fntdata"/><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10/22/24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10/22/24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10/22/24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10/22/24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10/22/24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10/22/24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10/22/24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10/22/24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10/22/24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10/22/24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10/22/24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10/22/24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hyperlink" Target="https://elvebs.github.io/AuroraCapm/" TargetMode="External"/><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s://elvebs.github.io/AuroraCapm/" TargetMode="External"/><Relationship Id="rId1" Type="http://schemas.openxmlformats.org/officeDocument/2006/relationships/slideLayout" Target="../slideLayouts/slideLayout7.xml"/><Relationship Id="rId5" Type="http://schemas.openxmlformats.org/officeDocument/2006/relationships/image" Target="../media/image3.sv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hyperlink" Target="https://elvebs.github.io/AuroraCapm/" TargetMode="External"/><Relationship Id="rId2" Type="http://schemas.openxmlformats.org/officeDocument/2006/relationships/image" Target="../media/image23.png"/><Relationship Id="rId1" Type="http://schemas.openxmlformats.org/officeDocument/2006/relationships/slideLayout" Target="../slideLayouts/slideLayout7.xml"/><Relationship Id="rId5" Type="http://schemas.openxmlformats.org/officeDocument/2006/relationships/image" Target="../media/image3.sv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hyperlink" Target="https://elvebs.github.io/AuroraCapm/" TargetMode="External"/><Relationship Id="rId2" Type="http://schemas.openxmlformats.org/officeDocument/2006/relationships/image" Target="../media/image24.png"/><Relationship Id="rId1" Type="http://schemas.openxmlformats.org/officeDocument/2006/relationships/slideLayout" Target="../slideLayouts/slideLayout7.xml"/><Relationship Id="rId5" Type="http://schemas.openxmlformats.org/officeDocument/2006/relationships/image" Target="../media/image3.sv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hyperlink" Target="https://elvebs.github.io/AuroraCapm/" TargetMode="External"/><Relationship Id="rId2" Type="http://schemas.openxmlformats.org/officeDocument/2006/relationships/image" Target="../media/image25.png"/><Relationship Id="rId1" Type="http://schemas.openxmlformats.org/officeDocument/2006/relationships/slideLayout" Target="../slideLayouts/slideLayout7.xml"/><Relationship Id="rId5" Type="http://schemas.openxmlformats.org/officeDocument/2006/relationships/image" Target="../media/image3.svg"/><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hyperlink" Target="https://elvebs.github.io/AuroraCapm/" TargetMode="External"/><Relationship Id="rId1" Type="http://schemas.openxmlformats.org/officeDocument/2006/relationships/slideLayout" Target="../slideLayouts/slideLayout7.xml"/><Relationship Id="rId5" Type="http://schemas.openxmlformats.org/officeDocument/2006/relationships/image" Target="../media/image3.svg"/><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svg"/><Relationship Id="rId2" Type="http://schemas.openxmlformats.org/officeDocument/2006/relationships/image" Target="../media/image27.png"/><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29.png"/><Relationship Id="rId4" Type="http://schemas.openxmlformats.org/officeDocument/2006/relationships/hyperlink" Target="https://elvebs.github.io/AuroraCapm/"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32.png"/><Relationship Id="rId2" Type="http://schemas.openxmlformats.org/officeDocument/2006/relationships/image" Target="../media/image30.jpeg"/><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hyperlink" Target="https://elvebs.github.io/AuroraCapm/" TargetMode="External"/><Relationship Id="rId4" Type="http://schemas.openxmlformats.org/officeDocument/2006/relationships/image" Target="../media/image3.svg"/></Relationships>
</file>

<file path=ppt/slides/_rels/slide17.xml.rels><?xml version="1.0" encoding="UTF-8" standalone="yes"?>
<Relationships xmlns="http://schemas.openxmlformats.org/package/2006/relationships"><Relationship Id="rId3" Type="http://schemas.openxmlformats.org/officeDocument/2006/relationships/hyperlink" Target="https://elvebs.github.io/AuroraCapm/" TargetMode="External"/><Relationship Id="rId2" Type="http://schemas.openxmlformats.org/officeDocument/2006/relationships/image" Target="../media/image33.jpeg"/><Relationship Id="rId1" Type="http://schemas.openxmlformats.org/officeDocument/2006/relationships/slideLayout" Target="../slideLayouts/slideLayout7.xml"/><Relationship Id="rId5" Type="http://schemas.openxmlformats.org/officeDocument/2006/relationships/image" Target="../media/image3.sv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hyperlink" Target="https://elvebs.github.io/AuroraCapm/" TargetMode="External"/><Relationship Id="rId2" Type="http://schemas.openxmlformats.org/officeDocument/2006/relationships/image" Target="../media/image4.jpeg"/><Relationship Id="rId1" Type="http://schemas.openxmlformats.org/officeDocument/2006/relationships/slideLayout" Target="../slideLayouts/slideLayout7.xml"/><Relationship Id="rId5" Type="http://schemas.openxmlformats.org/officeDocument/2006/relationships/image" Target="../media/image3.sv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6.jpeg"/><Relationship Id="rId7"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Layout" Target="../slideLayouts/slideLayout7.xml"/><Relationship Id="rId6" Type="http://schemas.openxmlformats.org/officeDocument/2006/relationships/image" Target="../media/image9.jpeg"/><Relationship Id="rId5" Type="http://schemas.openxmlformats.org/officeDocument/2006/relationships/image" Target="../media/image8.jpeg"/><Relationship Id="rId4" Type="http://schemas.openxmlformats.org/officeDocument/2006/relationships/image" Target="../media/image7.jpeg"/><Relationship Id="rId9" Type="http://schemas.openxmlformats.org/officeDocument/2006/relationships/image" Target="../media/image3.svg"/></Relationships>
</file>

<file path=ppt/slides/_rels/slide4.xml.rels><?xml version="1.0" encoding="UTF-8" standalone="yes"?>
<Relationships xmlns="http://schemas.openxmlformats.org/package/2006/relationships"><Relationship Id="rId3" Type="http://schemas.openxmlformats.org/officeDocument/2006/relationships/hyperlink" Target="https://elvebs.github.io/AuroraCapm/" TargetMode="External"/><Relationship Id="rId2" Type="http://schemas.openxmlformats.org/officeDocument/2006/relationships/image" Target="../media/image11.jpeg"/><Relationship Id="rId1" Type="http://schemas.openxmlformats.org/officeDocument/2006/relationships/slideLayout" Target="../slideLayouts/slideLayout7.xml"/><Relationship Id="rId5" Type="http://schemas.openxmlformats.org/officeDocument/2006/relationships/image" Target="../media/image3.sv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hyperlink" Target="https://elvebs.github.io/AuroraCapm/" TargetMode="External"/><Relationship Id="rId2" Type="http://schemas.openxmlformats.org/officeDocument/2006/relationships/image" Target="../media/image12.jpe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3.sv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hyperlink" Target="https://elvebs.github.io/AuroraCapm/" TargetMode="External"/><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hyperlink" Target="https://elvebs.github.io/AuroraCapm/" TargetMode="External"/><Relationship Id="rId5" Type="http://schemas.openxmlformats.org/officeDocument/2006/relationships/image" Target="../media/image3.sv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https://elvebs.github.io/AuroraCapm/" TargetMode="External"/><Relationship Id="rId1" Type="http://schemas.openxmlformats.org/officeDocument/2006/relationships/slideLayout" Target="../slideLayouts/slideLayout7.xml"/><Relationship Id="rId5" Type="http://schemas.openxmlformats.org/officeDocument/2006/relationships/image" Target="../media/image3.sv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s://elvebs.github.io/AuroraCapm/" TargetMode="External"/><Relationship Id="rId1" Type="http://schemas.openxmlformats.org/officeDocument/2006/relationships/slideLayout" Target="../slideLayouts/slideLayout7.xml"/><Relationship Id="rId5" Type="http://schemas.openxmlformats.org/officeDocument/2006/relationships/image" Target="../media/image3.sv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0" y="0"/>
            <a:ext cx="18226274" cy="10287000"/>
          </a:xfrm>
          <a:custGeom>
            <a:avLst/>
            <a:gdLst/>
            <a:ahLst/>
            <a:cxnLst/>
            <a:rect l="l" t="t" r="r" b="b"/>
            <a:pathLst>
              <a:path w="18226274" h="10287000">
                <a:moveTo>
                  <a:pt x="0" y="0"/>
                </a:moveTo>
                <a:lnTo>
                  <a:pt x="18226274" y="0"/>
                </a:lnTo>
                <a:lnTo>
                  <a:pt x="18226274" y="10287000"/>
                </a:lnTo>
                <a:lnTo>
                  <a:pt x="0" y="10287000"/>
                </a:lnTo>
                <a:lnTo>
                  <a:pt x="0" y="0"/>
                </a:lnTo>
                <a:close/>
              </a:path>
            </a:pathLst>
          </a:custGeom>
          <a:blipFill>
            <a:blip r:embed="rId2">
              <a:alphaModFix amt="24000"/>
            </a:blip>
            <a:stretch>
              <a:fillRect t="-1001" b="-17043"/>
            </a:stretch>
          </a:blipFill>
        </p:spPr>
        <p:txBody>
          <a:bodyPr/>
          <a:lstStyle/>
          <a:p>
            <a:endParaRPr lang="en-CH"/>
          </a:p>
        </p:txBody>
      </p:sp>
      <p:sp>
        <p:nvSpPr>
          <p:cNvPr id="3" name="AutoShape 3"/>
          <p:cNvSpPr/>
          <p:nvPr/>
        </p:nvSpPr>
        <p:spPr>
          <a:xfrm flipV="1">
            <a:off x="5604603" y="9140508"/>
            <a:ext cx="12683397" cy="0"/>
          </a:xfrm>
          <a:prstGeom prst="line">
            <a:avLst/>
          </a:prstGeom>
          <a:ln w="28575" cap="flat">
            <a:solidFill>
              <a:srgbClr val="B3A492"/>
            </a:solidFill>
            <a:prstDash val="solid"/>
            <a:headEnd type="none" w="sm" len="sm"/>
            <a:tailEnd type="none" w="sm" len="sm"/>
          </a:ln>
        </p:spPr>
        <p:txBody>
          <a:bodyPr/>
          <a:lstStyle/>
          <a:p>
            <a:endParaRPr lang="en-CH"/>
          </a:p>
        </p:txBody>
      </p:sp>
      <p:sp>
        <p:nvSpPr>
          <p:cNvPr id="4" name="TextBox 4"/>
          <p:cNvSpPr txBox="1"/>
          <p:nvPr/>
        </p:nvSpPr>
        <p:spPr>
          <a:xfrm>
            <a:off x="6458190" y="3395981"/>
            <a:ext cx="5371620" cy="1747519"/>
          </a:xfrm>
          <a:prstGeom prst="rect">
            <a:avLst/>
          </a:prstGeom>
        </p:spPr>
        <p:txBody>
          <a:bodyPr lIns="0" tIns="0" rIns="0" bIns="0" rtlCol="0" anchor="t">
            <a:spAutoFit/>
          </a:bodyPr>
          <a:lstStyle/>
          <a:p>
            <a:pPr algn="ctr">
              <a:lnSpc>
                <a:spcPts val="12880"/>
              </a:lnSpc>
            </a:pPr>
            <a:r>
              <a:rPr lang="en-US" sz="9200" b="1">
                <a:solidFill>
                  <a:srgbClr val="B3A492"/>
                </a:solidFill>
                <a:latin typeface="Arial Bold"/>
                <a:ea typeface="Arial Bold"/>
                <a:cs typeface="Arial Bold"/>
                <a:sym typeface="Arial Bold"/>
              </a:rPr>
              <a:t>AURORA</a:t>
            </a:r>
          </a:p>
        </p:txBody>
      </p:sp>
      <p:sp>
        <p:nvSpPr>
          <p:cNvPr id="5" name="TextBox 5"/>
          <p:cNvSpPr txBox="1"/>
          <p:nvPr/>
        </p:nvSpPr>
        <p:spPr>
          <a:xfrm>
            <a:off x="2064489" y="4884903"/>
            <a:ext cx="14159022" cy="1747519"/>
          </a:xfrm>
          <a:prstGeom prst="rect">
            <a:avLst/>
          </a:prstGeom>
        </p:spPr>
        <p:txBody>
          <a:bodyPr lIns="0" tIns="0" rIns="0" bIns="0" rtlCol="0" anchor="t">
            <a:spAutoFit/>
          </a:bodyPr>
          <a:lstStyle/>
          <a:p>
            <a:pPr algn="ctr">
              <a:lnSpc>
                <a:spcPts val="12880"/>
              </a:lnSpc>
            </a:pPr>
            <a:r>
              <a:rPr lang="en-US" sz="9200" b="1">
                <a:solidFill>
                  <a:srgbClr val="B3A492"/>
                </a:solidFill>
                <a:latin typeface="Arial Bold"/>
                <a:ea typeface="Arial Bold"/>
                <a:cs typeface="Arial Bold"/>
                <a:sym typeface="Arial Bold"/>
              </a:rPr>
              <a:t>CAPITAL MANAGEMENT</a:t>
            </a:r>
          </a:p>
        </p:txBody>
      </p:sp>
      <p:sp>
        <p:nvSpPr>
          <p:cNvPr id="6" name="TextBox 6"/>
          <p:cNvSpPr txBox="1"/>
          <p:nvPr/>
        </p:nvSpPr>
        <p:spPr>
          <a:xfrm>
            <a:off x="5604603" y="6756718"/>
            <a:ext cx="7078795" cy="538480"/>
          </a:xfrm>
          <a:prstGeom prst="rect">
            <a:avLst/>
          </a:prstGeom>
        </p:spPr>
        <p:txBody>
          <a:bodyPr lIns="0" tIns="0" rIns="0" bIns="0" rtlCol="0" anchor="t">
            <a:spAutoFit/>
          </a:bodyPr>
          <a:lstStyle/>
          <a:p>
            <a:pPr algn="ctr">
              <a:lnSpc>
                <a:spcPts val="3920"/>
              </a:lnSpc>
            </a:pPr>
            <a:r>
              <a:rPr lang="en-US" sz="2800">
                <a:solidFill>
                  <a:srgbClr val="B3A492"/>
                </a:solidFill>
                <a:latin typeface="Arial"/>
                <a:ea typeface="Arial"/>
                <a:cs typeface="Arial"/>
                <a:sym typeface="Arial"/>
              </a:rPr>
              <a:t>AMC Round 1 - Group 7</a:t>
            </a:r>
          </a:p>
        </p:txBody>
      </p:sp>
      <p:sp>
        <p:nvSpPr>
          <p:cNvPr id="7" name="Freeform 7"/>
          <p:cNvSpPr/>
          <p:nvPr/>
        </p:nvSpPr>
        <p:spPr>
          <a:xfrm>
            <a:off x="7908464" y="1028700"/>
            <a:ext cx="2409347" cy="2249727"/>
          </a:xfrm>
          <a:custGeom>
            <a:avLst/>
            <a:gdLst/>
            <a:ahLst/>
            <a:cxnLst/>
            <a:rect l="l" t="t" r="r" b="b"/>
            <a:pathLst>
              <a:path w="2409347" h="2249727">
                <a:moveTo>
                  <a:pt x="0" y="0"/>
                </a:moveTo>
                <a:lnTo>
                  <a:pt x="2409346" y="0"/>
                </a:lnTo>
                <a:lnTo>
                  <a:pt x="2409346" y="2249727"/>
                </a:lnTo>
                <a:lnTo>
                  <a:pt x="0" y="224972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CH"/>
          </a:p>
        </p:txBody>
      </p:sp>
      <p:sp>
        <p:nvSpPr>
          <p:cNvPr id="8" name="TextBox 8"/>
          <p:cNvSpPr txBox="1"/>
          <p:nvPr/>
        </p:nvSpPr>
        <p:spPr>
          <a:xfrm>
            <a:off x="1532632" y="8956040"/>
            <a:ext cx="5164149" cy="258276"/>
          </a:xfrm>
          <a:prstGeom prst="rect">
            <a:avLst/>
          </a:prstGeom>
        </p:spPr>
        <p:txBody>
          <a:bodyPr lIns="0" tIns="0" rIns="0" bIns="0" rtlCol="0" anchor="t">
            <a:spAutoFit/>
          </a:bodyPr>
          <a:lstStyle/>
          <a:p>
            <a:pPr algn="l">
              <a:lnSpc>
                <a:spcPts val="2240"/>
              </a:lnSpc>
            </a:pPr>
            <a:r>
              <a:rPr lang="en-US" sz="1600" u="sng" spc="144" dirty="0">
                <a:solidFill>
                  <a:srgbClr val="B3A492"/>
                </a:solidFill>
                <a:latin typeface="Arial"/>
                <a:ea typeface="Arial"/>
                <a:cs typeface="Arial"/>
                <a:sym typeface="Arial"/>
                <a:hlinkClick r:id="rId5" tooltip="https://elvebs.github.io/AuroraCapm/">
                  <a:extLst>
                    <a:ext uri="{A12FA001-AC4F-418D-AE19-62706E023703}">
                      <ahyp:hlinkClr xmlns:ahyp="http://schemas.microsoft.com/office/drawing/2018/hyperlinkcolor" val="tx"/>
                    </a:ext>
                  </a:extLst>
                </a:hlinkClick>
              </a:rPr>
              <a:t>HTTPS://AURORACAPM.CH</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CFC8C1"/>
        </a:solidFill>
        <a:effectLst/>
      </p:bgPr>
    </p:bg>
    <p:spTree>
      <p:nvGrpSpPr>
        <p:cNvPr id="1" name=""/>
        <p:cNvGrpSpPr/>
        <p:nvPr/>
      </p:nvGrpSpPr>
      <p:grpSpPr>
        <a:xfrm>
          <a:off x="0" y="0"/>
          <a:ext cx="0" cy="0"/>
          <a:chOff x="0" y="0"/>
          <a:chExt cx="0" cy="0"/>
        </a:xfrm>
      </p:grpSpPr>
      <p:sp>
        <p:nvSpPr>
          <p:cNvPr id="2" name="AutoShape 2"/>
          <p:cNvSpPr/>
          <p:nvPr/>
        </p:nvSpPr>
        <p:spPr>
          <a:xfrm>
            <a:off x="1513582" y="1613853"/>
            <a:ext cx="1648872" cy="0"/>
          </a:xfrm>
          <a:prstGeom prst="line">
            <a:avLst/>
          </a:prstGeom>
          <a:ln w="28575" cap="flat">
            <a:solidFill>
              <a:srgbClr val="1C1C1C"/>
            </a:solidFill>
            <a:prstDash val="solid"/>
            <a:headEnd type="none" w="sm" len="sm"/>
            <a:tailEnd type="none" w="sm" len="sm"/>
          </a:ln>
        </p:spPr>
        <p:txBody>
          <a:bodyPr/>
          <a:lstStyle/>
          <a:p>
            <a:endParaRPr lang="en-CH"/>
          </a:p>
        </p:txBody>
      </p:sp>
      <p:sp>
        <p:nvSpPr>
          <p:cNvPr id="3" name="TextBox 3"/>
          <p:cNvSpPr txBox="1"/>
          <p:nvPr/>
        </p:nvSpPr>
        <p:spPr>
          <a:xfrm>
            <a:off x="1513582" y="1803773"/>
            <a:ext cx="6503574" cy="2152650"/>
          </a:xfrm>
          <a:prstGeom prst="rect">
            <a:avLst/>
          </a:prstGeom>
        </p:spPr>
        <p:txBody>
          <a:bodyPr lIns="0" tIns="0" rIns="0" bIns="0" rtlCol="0" anchor="t">
            <a:spAutoFit/>
          </a:bodyPr>
          <a:lstStyle/>
          <a:p>
            <a:pPr algn="l">
              <a:lnSpc>
                <a:spcPts val="8100"/>
              </a:lnSpc>
            </a:pPr>
            <a:r>
              <a:rPr lang="en-US" sz="6000" b="1">
                <a:solidFill>
                  <a:srgbClr val="000000"/>
                </a:solidFill>
                <a:latin typeface="Arial Bold"/>
                <a:ea typeface="Arial Bold"/>
                <a:cs typeface="Arial Bold"/>
                <a:sym typeface="Arial Bold"/>
              </a:rPr>
              <a:t>GEOGRAPHICAL COMPOSITION</a:t>
            </a:r>
          </a:p>
        </p:txBody>
      </p:sp>
      <p:grpSp>
        <p:nvGrpSpPr>
          <p:cNvPr id="4" name="Group 4"/>
          <p:cNvGrpSpPr/>
          <p:nvPr/>
        </p:nvGrpSpPr>
        <p:grpSpPr>
          <a:xfrm>
            <a:off x="8568139" y="0"/>
            <a:ext cx="9719861" cy="10287000"/>
            <a:chOff x="0" y="0"/>
            <a:chExt cx="2559963" cy="2709333"/>
          </a:xfrm>
        </p:grpSpPr>
        <p:sp>
          <p:nvSpPr>
            <p:cNvPr id="5" name="Freeform 5"/>
            <p:cNvSpPr/>
            <p:nvPr/>
          </p:nvSpPr>
          <p:spPr>
            <a:xfrm>
              <a:off x="0" y="0"/>
              <a:ext cx="2559964" cy="2709333"/>
            </a:xfrm>
            <a:custGeom>
              <a:avLst/>
              <a:gdLst/>
              <a:ahLst/>
              <a:cxnLst/>
              <a:rect l="l" t="t" r="r" b="b"/>
              <a:pathLst>
                <a:path w="2559964" h="2709333">
                  <a:moveTo>
                    <a:pt x="15930" y="0"/>
                  </a:moveTo>
                  <a:lnTo>
                    <a:pt x="2544033" y="0"/>
                  </a:lnTo>
                  <a:cubicBezTo>
                    <a:pt x="2552831" y="0"/>
                    <a:pt x="2559964" y="7132"/>
                    <a:pt x="2559964" y="15930"/>
                  </a:cubicBezTo>
                  <a:lnTo>
                    <a:pt x="2559964" y="2693403"/>
                  </a:lnTo>
                  <a:cubicBezTo>
                    <a:pt x="2559964" y="2702201"/>
                    <a:pt x="2552831" y="2709333"/>
                    <a:pt x="2544033" y="2709333"/>
                  </a:cubicBezTo>
                  <a:lnTo>
                    <a:pt x="15930" y="2709333"/>
                  </a:lnTo>
                  <a:cubicBezTo>
                    <a:pt x="7132" y="2709333"/>
                    <a:pt x="0" y="2702201"/>
                    <a:pt x="0" y="2693403"/>
                  </a:cubicBezTo>
                  <a:lnTo>
                    <a:pt x="0" y="15930"/>
                  </a:lnTo>
                  <a:cubicBezTo>
                    <a:pt x="0" y="7132"/>
                    <a:pt x="7132" y="0"/>
                    <a:pt x="15930" y="0"/>
                  </a:cubicBezTo>
                  <a:close/>
                </a:path>
              </a:pathLst>
            </a:custGeom>
            <a:solidFill>
              <a:srgbClr val="EBEBEB">
                <a:alpha val="49804"/>
              </a:srgbClr>
            </a:solidFill>
          </p:spPr>
          <p:txBody>
            <a:bodyPr/>
            <a:lstStyle/>
            <a:p>
              <a:endParaRPr lang="en-CH"/>
            </a:p>
          </p:txBody>
        </p:sp>
        <p:sp>
          <p:nvSpPr>
            <p:cNvPr id="6" name="TextBox 6"/>
            <p:cNvSpPr txBox="1"/>
            <p:nvPr/>
          </p:nvSpPr>
          <p:spPr>
            <a:xfrm>
              <a:off x="0" y="-66675"/>
              <a:ext cx="2559963" cy="2776008"/>
            </a:xfrm>
            <a:prstGeom prst="rect">
              <a:avLst/>
            </a:prstGeom>
          </p:spPr>
          <p:txBody>
            <a:bodyPr lIns="50800" tIns="50800" rIns="50800" bIns="50800" rtlCol="0" anchor="ctr"/>
            <a:lstStyle/>
            <a:p>
              <a:pPr algn="ctr">
                <a:lnSpc>
                  <a:spcPts val="2240"/>
                </a:lnSpc>
              </a:pPr>
              <a:endParaRPr/>
            </a:p>
          </p:txBody>
        </p:sp>
      </p:grpSp>
      <p:sp>
        <p:nvSpPr>
          <p:cNvPr id="7" name="TextBox 7"/>
          <p:cNvSpPr txBox="1"/>
          <p:nvPr/>
        </p:nvSpPr>
        <p:spPr>
          <a:xfrm>
            <a:off x="1513582" y="1193318"/>
            <a:ext cx="3793337" cy="295275"/>
          </a:xfrm>
          <a:prstGeom prst="rect">
            <a:avLst/>
          </a:prstGeom>
        </p:spPr>
        <p:txBody>
          <a:bodyPr lIns="0" tIns="0" rIns="0" bIns="0" rtlCol="0" anchor="t">
            <a:spAutoFit/>
          </a:bodyPr>
          <a:lstStyle/>
          <a:p>
            <a:pPr algn="l">
              <a:lnSpc>
                <a:spcPts val="2100"/>
              </a:lnSpc>
            </a:pPr>
            <a:r>
              <a:rPr lang="en-US" sz="1500" spc="179">
                <a:solidFill>
                  <a:srgbClr val="1C1C1C"/>
                </a:solidFill>
                <a:latin typeface="Arial"/>
                <a:ea typeface="Arial"/>
                <a:cs typeface="Arial"/>
                <a:sym typeface="Arial"/>
              </a:rPr>
              <a:t>AURORA CAPITAL MANAGEMENT</a:t>
            </a:r>
          </a:p>
        </p:txBody>
      </p:sp>
      <p:sp>
        <p:nvSpPr>
          <p:cNvPr id="8" name="AutoShape 8"/>
          <p:cNvSpPr/>
          <p:nvPr/>
        </p:nvSpPr>
        <p:spPr>
          <a:xfrm>
            <a:off x="14200832" y="9123998"/>
            <a:ext cx="4087168" cy="0"/>
          </a:xfrm>
          <a:prstGeom prst="line">
            <a:avLst/>
          </a:prstGeom>
          <a:ln w="28575" cap="flat">
            <a:solidFill>
              <a:srgbClr val="1C1C1C"/>
            </a:solidFill>
            <a:prstDash val="solid"/>
            <a:headEnd type="none" w="sm" len="sm"/>
            <a:tailEnd type="none" w="sm" len="sm"/>
          </a:ln>
        </p:spPr>
        <p:txBody>
          <a:bodyPr/>
          <a:lstStyle/>
          <a:p>
            <a:endParaRPr lang="en-CH"/>
          </a:p>
        </p:txBody>
      </p:sp>
      <p:sp>
        <p:nvSpPr>
          <p:cNvPr id="9" name="TextBox 9"/>
          <p:cNvSpPr txBox="1"/>
          <p:nvPr/>
        </p:nvSpPr>
        <p:spPr>
          <a:xfrm>
            <a:off x="1513582" y="8939530"/>
            <a:ext cx="5164149" cy="258276"/>
          </a:xfrm>
          <a:prstGeom prst="rect">
            <a:avLst/>
          </a:prstGeom>
        </p:spPr>
        <p:txBody>
          <a:bodyPr lIns="0" tIns="0" rIns="0" bIns="0" rtlCol="0" anchor="t">
            <a:spAutoFit/>
          </a:bodyPr>
          <a:lstStyle/>
          <a:p>
            <a:pPr algn="l">
              <a:lnSpc>
                <a:spcPts val="2240"/>
              </a:lnSpc>
            </a:pPr>
            <a:r>
              <a:rPr lang="en-US" sz="1600" u="sng" spc="144" dirty="0">
                <a:solidFill>
                  <a:srgbClr val="B3A492"/>
                </a:solidFill>
                <a:latin typeface="Arial"/>
                <a:ea typeface="Arial"/>
                <a:cs typeface="Arial"/>
                <a:sym typeface="Arial"/>
                <a:hlinkClick r:id="rId2" tooltip="https://elvebs.github.io/AuroraCapm/">
                  <a:extLst>
                    <a:ext uri="{A12FA001-AC4F-418D-AE19-62706E023703}">
                      <ahyp:hlinkClr xmlns:ahyp="http://schemas.microsoft.com/office/drawing/2018/hyperlinkcolor" val="tx"/>
                    </a:ext>
                  </a:extLst>
                </a:hlinkClick>
              </a:rPr>
              <a:t>HTTPS://AURORACAPM.CH</a:t>
            </a:r>
          </a:p>
        </p:txBody>
      </p:sp>
      <p:sp>
        <p:nvSpPr>
          <p:cNvPr id="10" name="TextBox 10"/>
          <p:cNvSpPr txBox="1"/>
          <p:nvPr/>
        </p:nvSpPr>
        <p:spPr>
          <a:xfrm>
            <a:off x="9662361" y="1129819"/>
            <a:ext cx="7756895" cy="431798"/>
          </a:xfrm>
          <a:prstGeom prst="rect">
            <a:avLst/>
          </a:prstGeom>
        </p:spPr>
        <p:txBody>
          <a:bodyPr lIns="0" tIns="0" rIns="0" bIns="0" rtlCol="0" anchor="t">
            <a:spAutoFit/>
          </a:bodyPr>
          <a:lstStyle/>
          <a:p>
            <a:pPr algn="ctr">
              <a:lnSpc>
                <a:spcPts val="3500"/>
              </a:lnSpc>
            </a:pPr>
            <a:r>
              <a:rPr lang="en-US" sz="2500" b="1">
                <a:solidFill>
                  <a:srgbClr val="000000"/>
                </a:solidFill>
                <a:latin typeface="Canva Sans Bold"/>
                <a:ea typeface="Canva Sans Bold"/>
                <a:cs typeface="Canva Sans Bold"/>
                <a:sym typeface="Canva Sans Bold"/>
              </a:rPr>
              <a:t>Portfolio Composition (by Geo-Area)</a:t>
            </a:r>
          </a:p>
        </p:txBody>
      </p:sp>
      <p:sp>
        <p:nvSpPr>
          <p:cNvPr id="11" name="Freeform 11"/>
          <p:cNvSpPr/>
          <p:nvPr/>
        </p:nvSpPr>
        <p:spPr>
          <a:xfrm>
            <a:off x="9894616" y="1639236"/>
            <a:ext cx="7292385" cy="7047263"/>
          </a:xfrm>
          <a:custGeom>
            <a:avLst/>
            <a:gdLst/>
            <a:ahLst/>
            <a:cxnLst/>
            <a:rect l="l" t="t" r="r" b="b"/>
            <a:pathLst>
              <a:path w="7292385" h="7047263">
                <a:moveTo>
                  <a:pt x="0" y="0"/>
                </a:moveTo>
                <a:lnTo>
                  <a:pt x="7292385" y="0"/>
                </a:lnTo>
                <a:lnTo>
                  <a:pt x="7292385" y="7047262"/>
                </a:lnTo>
                <a:lnTo>
                  <a:pt x="0" y="7047262"/>
                </a:lnTo>
                <a:lnTo>
                  <a:pt x="0" y="0"/>
                </a:lnTo>
                <a:close/>
              </a:path>
            </a:pathLst>
          </a:custGeom>
          <a:blipFill>
            <a:blip r:embed="rId3"/>
            <a:stretch>
              <a:fillRect l="-51361" t="-9283" r="-49483" b="-5802"/>
            </a:stretch>
          </a:blipFill>
        </p:spPr>
        <p:txBody>
          <a:bodyPr/>
          <a:lstStyle/>
          <a:p>
            <a:endParaRPr lang="en-CH"/>
          </a:p>
        </p:txBody>
      </p:sp>
      <p:sp>
        <p:nvSpPr>
          <p:cNvPr id="12" name="TextBox 12"/>
          <p:cNvSpPr txBox="1"/>
          <p:nvPr/>
        </p:nvSpPr>
        <p:spPr>
          <a:xfrm>
            <a:off x="1513582" y="4141548"/>
            <a:ext cx="6043187" cy="4747895"/>
          </a:xfrm>
          <a:prstGeom prst="rect">
            <a:avLst/>
          </a:prstGeom>
        </p:spPr>
        <p:txBody>
          <a:bodyPr lIns="0" tIns="0" rIns="0" bIns="0" rtlCol="0" anchor="t">
            <a:spAutoFit/>
          </a:bodyPr>
          <a:lstStyle/>
          <a:p>
            <a:pPr algn="just">
              <a:lnSpc>
                <a:spcPts val="2380"/>
              </a:lnSpc>
            </a:pPr>
            <a:r>
              <a:rPr lang="en-US" sz="1700">
                <a:solidFill>
                  <a:srgbClr val="000000"/>
                </a:solidFill>
                <a:latin typeface="Arial"/>
                <a:ea typeface="Arial"/>
                <a:cs typeface="Arial"/>
                <a:sym typeface="Arial"/>
              </a:rPr>
              <a:t>The geographical composition showcase a dominant exposure  to </a:t>
            </a:r>
            <a:r>
              <a:rPr lang="en-US" sz="1700" b="1">
                <a:solidFill>
                  <a:srgbClr val="000000"/>
                </a:solidFill>
                <a:latin typeface="Arial Bold"/>
                <a:ea typeface="Arial Bold"/>
                <a:cs typeface="Arial Bold"/>
                <a:sym typeface="Arial Bold"/>
              </a:rPr>
              <a:t>North America (</a:t>
            </a:r>
            <a:r>
              <a:rPr lang="en-US" sz="1700">
                <a:solidFill>
                  <a:srgbClr val="000000"/>
                </a:solidFill>
                <a:latin typeface="Arial"/>
                <a:ea typeface="Arial"/>
                <a:cs typeface="Arial"/>
                <a:sym typeface="Arial"/>
              </a:rPr>
              <a:t>55.4%) highlights the continued dominance of the USA in the global economy.</a:t>
            </a:r>
          </a:p>
          <a:p>
            <a:pPr algn="just">
              <a:lnSpc>
                <a:spcPts val="2380"/>
              </a:lnSpc>
            </a:pPr>
            <a:endParaRPr lang="en-US" sz="1700">
              <a:solidFill>
                <a:srgbClr val="000000"/>
              </a:solidFill>
              <a:latin typeface="Arial"/>
              <a:ea typeface="Arial"/>
              <a:cs typeface="Arial"/>
              <a:sym typeface="Arial"/>
            </a:endParaRPr>
          </a:p>
          <a:p>
            <a:pPr algn="just">
              <a:lnSpc>
                <a:spcPts val="2380"/>
              </a:lnSpc>
            </a:pPr>
            <a:r>
              <a:rPr lang="en-US" sz="1700">
                <a:solidFill>
                  <a:srgbClr val="000000"/>
                </a:solidFill>
                <a:latin typeface="Arial"/>
                <a:ea typeface="Arial"/>
                <a:cs typeface="Arial"/>
                <a:sym typeface="Arial"/>
              </a:rPr>
              <a:t>The allocation across other regions allows us to capitalize on growth opportunities in both developed and emerging markets.</a:t>
            </a:r>
          </a:p>
          <a:p>
            <a:pPr algn="just">
              <a:lnSpc>
                <a:spcPts val="2380"/>
              </a:lnSpc>
            </a:pPr>
            <a:endParaRPr lang="en-US" sz="1700">
              <a:solidFill>
                <a:srgbClr val="000000"/>
              </a:solidFill>
              <a:latin typeface="Arial"/>
              <a:ea typeface="Arial"/>
              <a:cs typeface="Arial"/>
              <a:sym typeface="Arial"/>
            </a:endParaRPr>
          </a:p>
          <a:p>
            <a:pPr algn="just">
              <a:lnSpc>
                <a:spcPts val="2380"/>
              </a:lnSpc>
            </a:pPr>
            <a:r>
              <a:rPr lang="en-US" sz="1700">
                <a:solidFill>
                  <a:srgbClr val="000000"/>
                </a:solidFill>
                <a:latin typeface="Arial"/>
                <a:ea typeface="Arial"/>
                <a:cs typeface="Arial"/>
                <a:sym typeface="Arial"/>
              </a:rPr>
              <a:t>For instance,  </a:t>
            </a:r>
            <a:r>
              <a:rPr lang="en-US" sz="1700" b="1">
                <a:solidFill>
                  <a:srgbClr val="000000"/>
                </a:solidFill>
                <a:latin typeface="Arial Bold"/>
                <a:ea typeface="Arial Bold"/>
                <a:cs typeface="Arial Bold"/>
                <a:sym typeface="Arial Bold"/>
              </a:rPr>
              <a:t>Europe Developed</a:t>
            </a:r>
            <a:r>
              <a:rPr lang="en-US" sz="1700">
                <a:solidFill>
                  <a:srgbClr val="000000"/>
                </a:solidFill>
                <a:latin typeface="Arial"/>
                <a:ea typeface="Arial"/>
                <a:cs typeface="Arial"/>
                <a:sym typeface="Arial"/>
              </a:rPr>
              <a:t> follows at 8.22%, providing stability from their developed markets while </a:t>
            </a:r>
            <a:r>
              <a:rPr lang="en-US" sz="1700" b="1">
                <a:solidFill>
                  <a:srgbClr val="000000"/>
                </a:solidFill>
                <a:latin typeface="Arial Bold"/>
                <a:ea typeface="Arial Bold"/>
                <a:cs typeface="Arial Bold"/>
                <a:sym typeface="Arial Bold"/>
              </a:rPr>
              <a:t>Asia Developed</a:t>
            </a:r>
            <a:r>
              <a:rPr lang="en-US" sz="1700">
                <a:solidFill>
                  <a:srgbClr val="000000"/>
                </a:solidFill>
                <a:latin typeface="Arial"/>
                <a:ea typeface="Arial"/>
                <a:cs typeface="Arial"/>
                <a:sym typeface="Arial"/>
              </a:rPr>
              <a:t> and </a:t>
            </a:r>
            <a:r>
              <a:rPr lang="en-US" sz="1700" b="1">
                <a:solidFill>
                  <a:srgbClr val="000000"/>
                </a:solidFill>
                <a:latin typeface="Arial Bold"/>
                <a:ea typeface="Arial Bold"/>
                <a:cs typeface="Arial Bold"/>
                <a:sym typeface="Arial Bold"/>
              </a:rPr>
              <a:t>Japan</a:t>
            </a:r>
            <a:r>
              <a:rPr lang="en-US" sz="1700">
                <a:solidFill>
                  <a:srgbClr val="000000"/>
                </a:solidFill>
                <a:latin typeface="Arial"/>
                <a:ea typeface="Arial"/>
                <a:cs typeface="Arial"/>
                <a:sym typeface="Arial"/>
              </a:rPr>
              <a:t> contribute a combined 6.28%, reflecting growth in technology and manufacturing. Finally,</a:t>
            </a:r>
            <a:r>
              <a:rPr lang="en-US" sz="1700" b="1">
                <a:solidFill>
                  <a:srgbClr val="000000"/>
                </a:solidFill>
                <a:latin typeface="Arial Bold"/>
                <a:ea typeface="Arial Bold"/>
                <a:cs typeface="Arial Bold"/>
                <a:sym typeface="Arial Bold"/>
              </a:rPr>
              <a:t> Latin America</a:t>
            </a:r>
            <a:r>
              <a:rPr lang="en-US" sz="1700">
                <a:solidFill>
                  <a:srgbClr val="000000"/>
                </a:solidFill>
                <a:latin typeface="Arial"/>
                <a:ea typeface="Arial"/>
                <a:cs typeface="Arial"/>
                <a:sym typeface="Arial"/>
              </a:rPr>
              <a:t> (4.33%) and </a:t>
            </a:r>
            <a:r>
              <a:rPr lang="en-US" sz="1700" b="1">
                <a:solidFill>
                  <a:srgbClr val="000000"/>
                </a:solidFill>
                <a:latin typeface="Arial Bold"/>
                <a:ea typeface="Arial Bold"/>
                <a:cs typeface="Arial Bold"/>
                <a:sym typeface="Arial Bold"/>
              </a:rPr>
              <a:t>Asia Emerging </a:t>
            </a:r>
            <a:r>
              <a:rPr lang="en-US" sz="1700">
                <a:solidFill>
                  <a:srgbClr val="000000"/>
                </a:solidFill>
                <a:latin typeface="Arial"/>
                <a:ea typeface="Arial"/>
                <a:cs typeface="Arial"/>
                <a:sym typeface="Arial"/>
              </a:rPr>
              <a:t>(2.56%) add exposure to fast-growing emerging markets, while other regions and smaller allocations spread risk further. </a:t>
            </a:r>
          </a:p>
          <a:p>
            <a:pPr algn="just">
              <a:lnSpc>
                <a:spcPts val="2380"/>
              </a:lnSpc>
            </a:pPr>
            <a:endParaRPr lang="en-US" sz="1700">
              <a:solidFill>
                <a:srgbClr val="000000"/>
              </a:solidFill>
              <a:latin typeface="Arial"/>
              <a:ea typeface="Arial"/>
              <a:cs typeface="Arial"/>
              <a:sym typeface="Arial"/>
            </a:endParaRPr>
          </a:p>
          <a:p>
            <a:pPr algn="just">
              <a:lnSpc>
                <a:spcPts val="2380"/>
              </a:lnSpc>
            </a:pPr>
            <a:r>
              <a:rPr lang="en-US" sz="1700">
                <a:solidFill>
                  <a:srgbClr val="000000"/>
                </a:solidFill>
                <a:latin typeface="Arial"/>
                <a:ea typeface="Arial"/>
                <a:cs typeface="Arial"/>
                <a:sym typeface="Arial"/>
              </a:rPr>
              <a:t>.</a:t>
            </a:r>
          </a:p>
        </p:txBody>
      </p:sp>
      <p:sp>
        <p:nvSpPr>
          <p:cNvPr id="13" name="Freeform 13"/>
          <p:cNvSpPr/>
          <p:nvPr/>
        </p:nvSpPr>
        <p:spPr>
          <a:xfrm>
            <a:off x="160006" y="177518"/>
            <a:ext cx="606615" cy="566427"/>
          </a:xfrm>
          <a:custGeom>
            <a:avLst/>
            <a:gdLst/>
            <a:ahLst/>
            <a:cxnLst/>
            <a:rect l="l" t="t" r="r" b="b"/>
            <a:pathLst>
              <a:path w="606615" h="566427">
                <a:moveTo>
                  <a:pt x="0" y="0"/>
                </a:moveTo>
                <a:lnTo>
                  <a:pt x="606615" y="0"/>
                </a:lnTo>
                <a:lnTo>
                  <a:pt x="606615" y="566427"/>
                </a:lnTo>
                <a:lnTo>
                  <a:pt x="0" y="56642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CH"/>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CFC8C1"/>
        </a:solidFill>
        <a:effectLst/>
      </p:bgPr>
    </p:bg>
    <p:spTree>
      <p:nvGrpSpPr>
        <p:cNvPr id="1" name=""/>
        <p:cNvGrpSpPr/>
        <p:nvPr/>
      </p:nvGrpSpPr>
      <p:grpSpPr>
        <a:xfrm>
          <a:off x="0" y="0"/>
          <a:ext cx="0" cy="0"/>
          <a:chOff x="0" y="0"/>
          <a:chExt cx="0" cy="0"/>
        </a:xfrm>
      </p:grpSpPr>
      <p:sp>
        <p:nvSpPr>
          <p:cNvPr id="2" name="AutoShape 2"/>
          <p:cNvSpPr/>
          <p:nvPr/>
        </p:nvSpPr>
        <p:spPr>
          <a:xfrm>
            <a:off x="1513582" y="1613853"/>
            <a:ext cx="1648872" cy="0"/>
          </a:xfrm>
          <a:prstGeom prst="line">
            <a:avLst/>
          </a:prstGeom>
          <a:ln w="28575" cap="flat">
            <a:solidFill>
              <a:srgbClr val="1C1C1C"/>
            </a:solidFill>
            <a:prstDash val="solid"/>
            <a:headEnd type="none" w="sm" len="sm"/>
            <a:tailEnd type="none" w="sm" len="sm"/>
          </a:ln>
        </p:spPr>
        <p:txBody>
          <a:bodyPr/>
          <a:lstStyle/>
          <a:p>
            <a:endParaRPr lang="en-CH"/>
          </a:p>
        </p:txBody>
      </p:sp>
      <p:sp>
        <p:nvSpPr>
          <p:cNvPr id="3" name="TextBox 3"/>
          <p:cNvSpPr txBox="1"/>
          <p:nvPr/>
        </p:nvSpPr>
        <p:spPr>
          <a:xfrm>
            <a:off x="1513582" y="1193318"/>
            <a:ext cx="3793337" cy="295275"/>
          </a:xfrm>
          <a:prstGeom prst="rect">
            <a:avLst/>
          </a:prstGeom>
        </p:spPr>
        <p:txBody>
          <a:bodyPr lIns="0" tIns="0" rIns="0" bIns="0" rtlCol="0" anchor="t">
            <a:spAutoFit/>
          </a:bodyPr>
          <a:lstStyle/>
          <a:p>
            <a:pPr algn="l">
              <a:lnSpc>
                <a:spcPts val="2100"/>
              </a:lnSpc>
            </a:pPr>
            <a:r>
              <a:rPr lang="en-US" sz="1500" spc="179">
                <a:solidFill>
                  <a:srgbClr val="000000"/>
                </a:solidFill>
                <a:latin typeface="Arial"/>
                <a:ea typeface="Arial"/>
                <a:cs typeface="Arial"/>
                <a:sym typeface="Arial"/>
              </a:rPr>
              <a:t>AURORA CAPITAL MANAGEMENT</a:t>
            </a:r>
          </a:p>
        </p:txBody>
      </p:sp>
      <p:grpSp>
        <p:nvGrpSpPr>
          <p:cNvPr id="4" name="Group 4"/>
          <p:cNvGrpSpPr/>
          <p:nvPr/>
        </p:nvGrpSpPr>
        <p:grpSpPr>
          <a:xfrm>
            <a:off x="593368" y="2016606"/>
            <a:ext cx="9374212" cy="6873885"/>
            <a:chOff x="0" y="0"/>
            <a:chExt cx="2468928" cy="1810406"/>
          </a:xfrm>
        </p:grpSpPr>
        <p:sp>
          <p:nvSpPr>
            <p:cNvPr id="5" name="Freeform 5"/>
            <p:cNvSpPr/>
            <p:nvPr/>
          </p:nvSpPr>
          <p:spPr>
            <a:xfrm>
              <a:off x="0" y="0"/>
              <a:ext cx="2468928" cy="1810406"/>
            </a:xfrm>
            <a:custGeom>
              <a:avLst/>
              <a:gdLst/>
              <a:ahLst/>
              <a:cxnLst/>
              <a:rect l="l" t="t" r="r" b="b"/>
              <a:pathLst>
                <a:path w="2468928" h="1810406">
                  <a:moveTo>
                    <a:pt x="16517" y="0"/>
                  </a:moveTo>
                  <a:lnTo>
                    <a:pt x="2452411" y="0"/>
                  </a:lnTo>
                  <a:cubicBezTo>
                    <a:pt x="2461533" y="0"/>
                    <a:pt x="2468928" y="7395"/>
                    <a:pt x="2468928" y="16517"/>
                  </a:cubicBezTo>
                  <a:lnTo>
                    <a:pt x="2468928" y="1793889"/>
                  </a:lnTo>
                  <a:cubicBezTo>
                    <a:pt x="2468928" y="1803011"/>
                    <a:pt x="2461533" y="1810406"/>
                    <a:pt x="2452411" y="1810406"/>
                  </a:cubicBezTo>
                  <a:lnTo>
                    <a:pt x="16517" y="1810406"/>
                  </a:lnTo>
                  <a:cubicBezTo>
                    <a:pt x="7395" y="1810406"/>
                    <a:pt x="0" y="1803011"/>
                    <a:pt x="0" y="1793889"/>
                  </a:cubicBezTo>
                  <a:lnTo>
                    <a:pt x="0" y="16517"/>
                  </a:lnTo>
                  <a:cubicBezTo>
                    <a:pt x="0" y="7395"/>
                    <a:pt x="7395" y="0"/>
                    <a:pt x="16517" y="0"/>
                  </a:cubicBezTo>
                  <a:close/>
                </a:path>
              </a:pathLst>
            </a:custGeom>
            <a:solidFill>
              <a:srgbClr val="EBEBEB">
                <a:alpha val="49804"/>
              </a:srgbClr>
            </a:solidFill>
          </p:spPr>
          <p:txBody>
            <a:bodyPr/>
            <a:lstStyle/>
            <a:p>
              <a:endParaRPr lang="en-CH"/>
            </a:p>
          </p:txBody>
        </p:sp>
        <p:sp>
          <p:nvSpPr>
            <p:cNvPr id="6" name="TextBox 6"/>
            <p:cNvSpPr txBox="1"/>
            <p:nvPr/>
          </p:nvSpPr>
          <p:spPr>
            <a:xfrm>
              <a:off x="0" y="-66675"/>
              <a:ext cx="2468928" cy="1877081"/>
            </a:xfrm>
            <a:prstGeom prst="rect">
              <a:avLst/>
            </a:prstGeom>
          </p:spPr>
          <p:txBody>
            <a:bodyPr lIns="50800" tIns="50800" rIns="50800" bIns="50800" rtlCol="0" anchor="ctr"/>
            <a:lstStyle/>
            <a:p>
              <a:pPr algn="ctr">
                <a:lnSpc>
                  <a:spcPts val="2240"/>
                </a:lnSpc>
              </a:pPr>
              <a:endParaRPr/>
            </a:p>
          </p:txBody>
        </p:sp>
      </p:grpSp>
      <p:sp>
        <p:nvSpPr>
          <p:cNvPr id="7" name="Freeform 7"/>
          <p:cNvSpPr/>
          <p:nvPr/>
        </p:nvSpPr>
        <p:spPr>
          <a:xfrm>
            <a:off x="1067226" y="2750951"/>
            <a:ext cx="8517485" cy="5802202"/>
          </a:xfrm>
          <a:custGeom>
            <a:avLst/>
            <a:gdLst/>
            <a:ahLst/>
            <a:cxnLst/>
            <a:rect l="l" t="t" r="r" b="b"/>
            <a:pathLst>
              <a:path w="8517485" h="5802202">
                <a:moveTo>
                  <a:pt x="0" y="0"/>
                </a:moveTo>
                <a:lnTo>
                  <a:pt x="8517485" y="0"/>
                </a:lnTo>
                <a:lnTo>
                  <a:pt x="8517485" y="5802203"/>
                </a:lnTo>
                <a:lnTo>
                  <a:pt x="0" y="5802203"/>
                </a:lnTo>
                <a:lnTo>
                  <a:pt x="0" y="0"/>
                </a:lnTo>
                <a:close/>
              </a:path>
            </a:pathLst>
          </a:custGeom>
          <a:blipFill>
            <a:blip r:embed="rId2"/>
            <a:stretch>
              <a:fillRect t="-52098" r="-91601" b="-3651"/>
            </a:stretch>
          </a:blipFill>
        </p:spPr>
        <p:txBody>
          <a:bodyPr/>
          <a:lstStyle/>
          <a:p>
            <a:endParaRPr lang="en-CH"/>
          </a:p>
        </p:txBody>
      </p:sp>
      <p:sp>
        <p:nvSpPr>
          <p:cNvPr id="8" name="TextBox 8"/>
          <p:cNvSpPr txBox="1"/>
          <p:nvPr/>
        </p:nvSpPr>
        <p:spPr>
          <a:xfrm>
            <a:off x="4191077" y="6810503"/>
            <a:ext cx="1117699" cy="295275"/>
          </a:xfrm>
          <a:prstGeom prst="rect">
            <a:avLst/>
          </a:prstGeom>
        </p:spPr>
        <p:txBody>
          <a:bodyPr lIns="0" tIns="0" rIns="0" bIns="0" rtlCol="0" anchor="t">
            <a:spAutoFit/>
          </a:bodyPr>
          <a:lstStyle/>
          <a:p>
            <a:pPr algn="ctr">
              <a:lnSpc>
                <a:spcPts val="2100"/>
              </a:lnSpc>
              <a:spcBef>
                <a:spcPct val="0"/>
              </a:spcBef>
            </a:pPr>
            <a:r>
              <a:rPr lang="en-US" sz="1500" spc="135">
                <a:solidFill>
                  <a:srgbClr val="FF66C4"/>
                </a:solidFill>
                <a:latin typeface="Arial"/>
                <a:ea typeface="Arial"/>
                <a:cs typeface="Arial"/>
                <a:sym typeface="Arial"/>
              </a:rPr>
              <a:t>Benchmark</a:t>
            </a:r>
          </a:p>
        </p:txBody>
      </p:sp>
      <p:sp>
        <p:nvSpPr>
          <p:cNvPr id="9" name="TextBox 9"/>
          <p:cNvSpPr txBox="1"/>
          <p:nvPr/>
        </p:nvSpPr>
        <p:spPr>
          <a:xfrm>
            <a:off x="5216651" y="5724457"/>
            <a:ext cx="1756618" cy="295275"/>
          </a:xfrm>
          <a:prstGeom prst="rect">
            <a:avLst/>
          </a:prstGeom>
        </p:spPr>
        <p:txBody>
          <a:bodyPr lIns="0" tIns="0" rIns="0" bIns="0" rtlCol="0" anchor="t">
            <a:spAutoFit/>
          </a:bodyPr>
          <a:lstStyle/>
          <a:p>
            <a:pPr algn="ctr">
              <a:lnSpc>
                <a:spcPts val="2100"/>
              </a:lnSpc>
              <a:spcBef>
                <a:spcPct val="0"/>
              </a:spcBef>
            </a:pPr>
            <a:r>
              <a:rPr lang="en-US" sz="1500" spc="135">
                <a:solidFill>
                  <a:srgbClr val="38B6FF"/>
                </a:solidFill>
                <a:latin typeface="Arial"/>
                <a:ea typeface="Arial"/>
                <a:cs typeface="Arial"/>
                <a:sym typeface="Arial"/>
              </a:rPr>
              <a:t>Equally Weighted</a:t>
            </a:r>
          </a:p>
        </p:txBody>
      </p:sp>
      <p:sp>
        <p:nvSpPr>
          <p:cNvPr id="10" name="TextBox 10"/>
          <p:cNvSpPr txBox="1"/>
          <p:nvPr/>
        </p:nvSpPr>
        <p:spPr>
          <a:xfrm>
            <a:off x="4749926" y="4547173"/>
            <a:ext cx="2223343" cy="295275"/>
          </a:xfrm>
          <a:prstGeom prst="rect">
            <a:avLst/>
          </a:prstGeom>
        </p:spPr>
        <p:txBody>
          <a:bodyPr lIns="0" tIns="0" rIns="0" bIns="0" rtlCol="0" anchor="t">
            <a:spAutoFit/>
          </a:bodyPr>
          <a:lstStyle/>
          <a:p>
            <a:pPr algn="ctr">
              <a:lnSpc>
                <a:spcPts val="2100"/>
              </a:lnSpc>
              <a:spcBef>
                <a:spcPct val="0"/>
              </a:spcBef>
            </a:pPr>
            <a:r>
              <a:rPr lang="en-US" sz="1500" spc="135">
                <a:solidFill>
                  <a:srgbClr val="8C52FF"/>
                </a:solidFill>
                <a:latin typeface="Arial"/>
                <a:ea typeface="Arial"/>
                <a:cs typeface="Arial"/>
                <a:sym typeface="Arial"/>
              </a:rPr>
              <a:t>Information Optimized</a:t>
            </a:r>
          </a:p>
        </p:txBody>
      </p:sp>
      <p:sp>
        <p:nvSpPr>
          <p:cNvPr id="11" name="TextBox 11"/>
          <p:cNvSpPr txBox="1"/>
          <p:nvPr/>
        </p:nvSpPr>
        <p:spPr>
          <a:xfrm>
            <a:off x="4962118" y="3623268"/>
            <a:ext cx="1798960" cy="295275"/>
          </a:xfrm>
          <a:prstGeom prst="rect">
            <a:avLst/>
          </a:prstGeom>
        </p:spPr>
        <p:txBody>
          <a:bodyPr lIns="0" tIns="0" rIns="0" bIns="0" rtlCol="0" anchor="t">
            <a:spAutoFit/>
          </a:bodyPr>
          <a:lstStyle/>
          <a:p>
            <a:pPr algn="ctr">
              <a:lnSpc>
                <a:spcPts val="2100"/>
              </a:lnSpc>
              <a:spcBef>
                <a:spcPct val="0"/>
              </a:spcBef>
            </a:pPr>
            <a:r>
              <a:rPr lang="en-US" sz="1500" spc="135">
                <a:solidFill>
                  <a:srgbClr val="FFBD59"/>
                </a:solidFill>
                <a:latin typeface="Arial"/>
                <a:ea typeface="Arial"/>
                <a:cs typeface="Arial"/>
                <a:sym typeface="Arial"/>
              </a:rPr>
              <a:t>Sharpe Optimized</a:t>
            </a:r>
          </a:p>
        </p:txBody>
      </p:sp>
      <p:sp>
        <p:nvSpPr>
          <p:cNvPr id="12" name="TextBox 12"/>
          <p:cNvSpPr txBox="1"/>
          <p:nvPr/>
        </p:nvSpPr>
        <p:spPr>
          <a:xfrm>
            <a:off x="1804791" y="7168515"/>
            <a:ext cx="1851496" cy="295275"/>
          </a:xfrm>
          <a:prstGeom prst="rect">
            <a:avLst/>
          </a:prstGeom>
        </p:spPr>
        <p:txBody>
          <a:bodyPr lIns="0" tIns="0" rIns="0" bIns="0" rtlCol="0" anchor="t">
            <a:spAutoFit/>
          </a:bodyPr>
          <a:lstStyle/>
          <a:p>
            <a:pPr algn="ctr">
              <a:lnSpc>
                <a:spcPts val="2100"/>
              </a:lnSpc>
              <a:spcBef>
                <a:spcPct val="0"/>
              </a:spcBef>
            </a:pPr>
            <a:r>
              <a:rPr lang="en-US" sz="1500" spc="135">
                <a:solidFill>
                  <a:srgbClr val="FF3131"/>
                </a:solidFill>
                <a:latin typeface="Arial"/>
                <a:ea typeface="Arial"/>
                <a:cs typeface="Arial"/>
                <a:sym typeface="Arial"/>
              </a:rPr>
              <a:t>Minimum Variance</a:t>
            </a:r>
          </a:p>
        </p:txBody>
      </p:sp>
      <p:sp>
        <p:nvSpPr>
          <p:cNvPr id="13" name="TextBox 13"/>
          <p:cNvSpPr txBox="1"/>
          <p:nvPr/>
        </p:nvSpPr>
        <p:spPr>
          <a:xfrm>
            <a:off x="10365247" y="2392280"/>
            <a:ext cx="7681039" cy="6224270"/>
          </a:xfrm>
          <a:prstGeom prst="rect">
            <a:avLst/>
          </a:prstGeom>
        </p:spPr>
        <p:txBody>
          <a:bodyPr lIns="0" tIns="0" rIns="0" bIns="0" rtlCol="0" anchor="t">
            <a:spAutoFit/>
          </a:bodyPr>
          <a:lstStyle/>
          <a:p>
            <a:pPr algn="just">
              <a:lnSpc>
                <a:spcPts val="2380"/>
              </a:lnSpc>
            </a:pPr>
            <a:r>
              <a:rPr lang="en-US" sz="1700">
                <a:solidFill>
                  <a:srgbClr val="000000"/>
                </a:solidFill>
                <a:latin typeface="Arial"/>
                <a:ea typeface="Arial"/>
                <a:cs typeface="Arial"/>
                <a:sym typeface="Arial"/>
              </a:rPr>
              <a:t>The </a:t>
            </a:r>
            <a:r>
              <a:rPr lang="en-US" sz="1700" b="1">
                <a:solidFill>
                  <a:srgbClr val="000000"/>
                </a:solidFill>
                <a:latin typeface="Arial Bold"/>
                <a:ea typeface="Arial Bold"/>
                <a:cs typeface="Arial Bold"/>
                <a:sym typeface="Arial Bold"/>
              </a:rPr>
              <a:t>efficient frontier</a:t>
            </a:r>
            <a:r>
              <a:rPr lang="en-US" sz="1700">
                <a:solidFill>
                  <a:srgbClr val="000000"/>
                </a:solidFill>
                <a:latin typeface="Arial"/>
                <a:ea typeface="Arial"/>
                <a:cs typeface="Arial"/>
                <a:sym typeface="Arial"/>
              </a:rPr>
              <a:t> illustrates the trade-off between return and volatility, guiding portfolio optimization by showing the most efficient asset allocations. Our portfolios are plotted along this frontier to compare their risk-return performance against benchmarks.</a:t>
            </a:r>
          </a:p>
          <a:p>
            <a:pPr algn="just">
              <a:lnSpc>
                <a:spcPts val="2380"/>
              </a:lnSpc>
            </a:pPr>
            <a:endParaRPr lang="en-US" sz="1700">
              <a:solidFill>
                <a:srgbClr val="000000"/>
              </a:solidFill>
              <a:latin typeface="Arial"/>
              <a:ea typeface="Arial"/>
              <a:cs typeface="Arial"/>
              <a:sym typeface="Arial"/>
            </a:endParaRPr>
          </a:p>
          <a:p>
            <a:pPr algn="just">
              <a:lnSpc>
                <a:spcPts val="2380"/>
              </a:lnSpc>
            </a:pPr>
            <a:r>
              <a:rPr lang="en-US" sz="1700">
                <a:solidFill>
                  <a:srgbClr val="000000"/>
                </a:solidFill>
                <a:latin typeface="Arial"/>
                <a:ea typeface="Arial"/>
                <a:cs typeface="Arial"/>
                <a:sym typeface="Arial"/>
              </a:rPr>
              <a:t>The </a:t>
            </a:r>
            <a:r>
              <a:rPr lang="en-US" sz="1700" b="1">
                <a:solidFill>
                  <a:srgbClr val="000000"/>
                </a:solidFill>
                <a:latin typeface="Arial Bold"/>
                <a:ea typeface="Arial Bold"/>
                <a:cs typeface="Arial Bold"/>
                <a:sym typeface="Arial Bold"/>
              </a:rPr>
              <a:t>minimum variance portfolio</a:t>
            </a:r>
            <a:r>
              <a:rPr lang="en-US" sz="1700">
                <a:solidFill>
                  <a:srgbClr val="000000"/>
                </a:solidFill>
                <a:latin typeface="Arial"/>
                <a:ea typeface="Arial"/>
                <a:cs typeface="Arial"/>
                <a:sym typeface="Arial"/>
              </a:rPr>
              <a:t>, at the far left, shows the lowest risk but also modest returns. On the right, the maximum return portfolio yields the highest returns, though with higher volatility.</a:t>
            </a:r>
          </a:p>
          <a:p>
            <a:pPr algn="just">
              <a:lnSpc>
                <a:spcPts val="2380"/>
              </a:lnSpc>
            </a:pPr>
            <a:endParaRPr lang="en-US" sz="1700">
              <a:solidFill>
                <a:srgbClr val="000000"/>
              </a:solidFill>
              <a:latin typeface="Arial"/>
              <a:ea typeface="Arial"/>
              <a:cs typeface="Arial"/>
              <a:sym typeface="Arial"/>
            </a:endParaRPr>
          </a:p>
          <a:p>
            <a:pPr algn="just">
              <a:lnSpc>
                <a:spcPts val="2380"/>
              </a:lnSpc>
            </a:pPr>
            <a:r>
              <a:rPr lang="en-US" sz="1700">
                <a:solidFill>
                  <a:srgbClr val="000000"/>
                </a:solidFill>
                <a:latin typeface="Arial"/>
                <a:ea typeface="Arial"/>
                <a:cs typeface="Arial"/>
                <a:sym typeface="Arial"/>
              </a:rPr>
              <a:t>Our optimized portfolios, using the Information and Sharpe ratios, are near the efficient frontier, balancing risk and return effectively. The </a:t>
            </a:r>
            <a:r>
              <a:rPr lang="en-US" sz="1700" b="1">
                <a:solidFill>
                  <a:srgbClr val="000000"/>
                </a:solidFill>
                <a:latin typeface="Arial Bold"/>
                <a:ea typeface="Arial Bold"/>
                <a:cs typeface="Arial Bold"/>
                <a:sym typeface="Arial Bold"/>
              </a:rPr>
              <a:t>Information-optimized</a:t>
            </a:r>
            <a:r>
              <a:rPr lang="en-US" sz="1700">
                <a:solidFill>
                  <a:srgbClr val="000000"/>
                </a:solidFill>
                <a:latin typeface="Arial"/>
                <a:ea typeface="Arial"/>
                <a:cs typeface="Arial"/>
                <a:sym typeface="Arial"/>
              </a:rPr>
              <a:t> portfolio delivered higher returns for its level of risk, outperforming others. In contrast, the </a:t>
            </a:r>
            <a:r>
              <a:rPr lang="en-US" sz="1700" b="1">
                <a:solidFill>
                  <a:srgbClr val="000000"/>
                </a:solidFill>
                <a:latin typeface="Arial Bold"/>
                <a:ea typeface="Arial Bold"/>
                <a:cs typeface="Arial Bold"/>
                <a:sym typeface="Arial Bold"/>
              </a:rPr>
              <a:t>equally weighted portfolio</a:t>
            </a:r>
            <a:r>
              <a:rPr lang="en-US" sz="1700">
                <a:solidFill>
                  <a:srgbClr val="000000"/>
                </a:solidFill>
                <a:latin typeface="Arial"/>
                <a:ea typeface="Arial"/>
                <a:cs typeface="Arial"/>
                <a:sym typeface="Arial"/>
              </a:rPr>
              <a:t>, which lacks risk-return optimization, fell below the frontier, showing less efficiency. Obviouslly the </a:t>
            </a:r>
            <a:r>
              <a:rPr lang="en-US" sz="1700" b="1">
                <a:solidFill>
                  <a:srgbClr val="000000"/>
                </a:solidFill>
                <a:latin typeface="Arial Bold"/>
                <a:ea typeface="Arial Bold"/>
                <a:cs typeface="Arial Bold"/>
                <a:sym typeface="Arial Bold"/>
              </a:rPr>
              <a:t>Sharpe Optimized</a:t>
            </a:r>
            <a:r>
              <a:rPr lang="en-US" sz="1700">
                <a:solidFill>
                  <a:srgbClr val="000000"/>
                </a:solidFill>
                <a:latin typeface="Arial"/>
                <a:ea typeface="Arial"/>
                <a:cs typeface="Arial"/>
                <a:sym typeface="Arial"/>
              </a:rPr>
              <a:t> lies on the efficient frontier.</a:t>
            </a:r>
          </a:p>
          <a:p>
            <a:pPr algn="just">
              <a:lnSpc>
                <a:spcPts val="2380"/>
              </a:lnSpc>
            </a:pPr>
            <a:endParaRPr lang="en-US" sz="1700">
              <a:solidFill>
                <a:srgbClr val="000000"/>
              </a:solidFill>
              <a:latin typeface="Arial"/>
              <a:ea typeface="Arial"/>
              <a:cs typeface="Arial"/>
              <a:sym typeface="Arial"/>
            </a:endParaRPr>
          </a:p>
          <a:p>
            <a:pPr algn="just">
              <a:lnSpc>
                <a:spcPts val="2380"/>
              </a:lnSpc>
            </a:pPr>
            <a:r>
              <a:rPr lang="en-US" sz="1700">
                <a:solidFill>
                  <a:srgbClr val="000000"/>
                </a:solidFill>
                <a:latin typeface="Arial"/>
                <a:ea typeface="Arial"/>
                <a:cs typeface="Arial"/>
                <a:sym typeface="Arial"/>
              </a:rPr>
              <a:t>The </a:t>
            </a:r>
            <a:r>
              <a:rPr lang="en-US" sz="1700" b="1">
                <a:solidFill>
                  <a:srgbClr val="000000"/>
                </a:solidFill>
                <a:latin typeface="Arial Bold"/>
                <a:ea typeface="Arial Bold"/>
                <a:cs typeface="Arial Bold"/>
                <a:sym typeface="Arial Bold"/>
              </a:rPr>
              <a:t>benchmark</a:t>
            </a:r>
            <a:r>
              <a:rPr lang="en-US" sz="1700">
                <a:solidFill>
                  <a:srgbClr val="000000"/>
                </a:solidFill>
                <a:latin typeface="Arial"/>
                <a:ea typeface="Arial"/>
                <a:cs typeface="Arial"/>
                <a:sym typeface="Arial"/>
              </a:rPr>
              <a:t> portfolio, with moderate return and volatility, underperformed compared to the optimized strategies. This analysis shows how optimization enhances long-term returns while managing risk, outperforming simpler allocation methods.</a:t>
            </a:r>
          </a:p>
          <a:p>
            <a:pPr algn="just">
              <a:lnSpc>
                <a:spcPts val="2380"/>
              </a:lnSpc>
            </a:pPr>
            <a:endParaRPr lang="en-US" sz="1700">
              <a:solidFill>
                <a:srgbClr val="000000"/>
              </a:solidFill>
              <a:latin typeface="Arial"/>
              <a:ea typeface="Arial"/>
              <a:cs typeface="Arial"/>
              <a:sym typeface="Arial"/>
            </a:endParaRPr>
          </a:p>
        </p:txBody>
      </p:sp>
      <p:sp>
        <p:nvSpPr>
          <p:cNvPr id="14" name="TextBox 14"/>
          <p:cNvSpPr txBox="1"/>
          <p:nvPr/>
        </p:nvSpPr>
        <p:spPr>
          <a:xfrm>
            <a:off x="11005087" y="892656"/>
            <a:ext cx="5667231" cy="1123950"/>
          </a:xfrm>
          <a:prstGeom prst="rect">
            <a:avLst/>
          </a:prstGeom>
        </p:spPr>
        <p:txBody>
          <a:bodyPr lIns="0" tIns="0" rIns="0" bIns="0" rtlCol="0" anchor="t">
            <a:spAutoFit/>
          </a:bodyPr>
          <a:lstStyle/>
          <a:p>
            <a:pPr algn="l">
              <a:lnSpc>
                <a:spcPts val="8100"/>
              </a:lnSpc>
            </a:pPr>
            <a:r>
              <a:rPr lang="en-US" sz="6000" b="1">
                <a:solidFill>
                  <a:srgbClr val="000000"/>
                </a:solidFill>
                <a:latin typeface="Arial Bold"/>
                <a:ea typeface="Arial Bold"/>
                <a:cs typeface="Arial Bold"/>
                <a:sym typeface="Arial Bold"/>
              </a:rPr>
              <a:t>BACKTESTING</a:t>
            </a:r>
          </a:p>
        </p:txBody>
      </p:sp>
      <p:sp>
        <p:nvSpPr>
          <p:cNvPr id="15" name="AutoShape 15"/>
          <p:cNvSpPr/>
          <p:nvPr/>
        </p:nvSpPr>
        <p:spPr>
          <a:xfrm flipV="1">
            <a:off x="5861598" y="9258300"/>
            <a:ext cx="12464502" cy="0"/>
          </a:xfrm>
          <a:prstGeom prst="line">
            <a:avLst/>
          </a:prstGeom>
          <a:ln w="28575" cap="flat">
            <a:solidFill>
              <a:srgbClr val="1C1C1C"/>
            </a:solidFill>
            <a:prstDash val="solid"/>
            <a:headEnd type="none" w="sm" len="sm"/>
            <a:tailEnd type="none" w="sm" len="sm"/>
          </a:ln>
        </p:spPr>
        <p:txBody>
          <a:bodyPr/>
          <a:lstStyle/>
          <a:p>
            <a:endParaRPr lang="en-CH"/>
          </a:p>
        </p:txBody>
      </p:sp>
      <p:sp>
        <p:nvSpPr>
          <p:cNvPr id="16" name="TextBox 16"/>
          <p:cNvSpPr txBox="1"/>
          <p:nvPr/>
        </p:nvSpPr>
        <p:spPr>
          <a:xfrm>
            <a:off x="1513582" y="9073833"/>
            <a:ext cx="5164149" cy="258276"/>
          </a:xfrm>
          <a:prstGeom prst="rect">
            <a:avLst/>
          </a:prstGeom>
        </p:spPr>
        <p:txBody>
          <a:bodyPr lIns="0" tIns="0" rIns="0" bIns="0" rtlCol="0" anchor="t">
            <a:spAutoFit/>
          </a:bodyPr>
          <a:lstStyle/>
          <a:p>
            <a:pPr algn="l">
              <a:lnSpc>
                <a:spcPts val="2240"/>
              </a:lnSpc>
            </a:pPr>
            <a:r>
              <a:rPr lang="en-US" sz="1600" u="sng" spc="144" dirty="0">
                <a:solidFill>
                  <a:srgbClr val="B3A492"/>
                </a:solidFill>
                <a:latin typeface="Arial"/>
                <a:ea typeface="Arial"/>
                <a:cs typeface="Arial"/>
                <a:sym typeface="Arial"/>
                <a:hlinkClick r:id="rId3" tooltip="https://elvebs.github.io/AuroraCapm/">
                  <a:extLst>
                    <a:ext uri="{A12FA001-AC4F-418D-AE19-62706E023703}">
                      <ahyp:hlinkClr xmlns:ahyp="http://schemas.microsoft.com/office/drawing/2018/hyperlinkcolor" val="tx"/>
                    </a:ext>
                  </a:extLst>
                </a:hlinkClick>
              </a:rPr>
              <a:t>HTTPS://AURORACAPM.CH</a:t>
            </a:r>
          </a:p>
        </p:txBody>
      </p:sp>
      <p:sp>
        <p:nvSpPr>
          <p:cNvPr id="17" name="Freeform 17"/>
          <p:cNvSpPr/>
          <p:nvPr/>
        </p:nvSpPr>
        <p:spPr>
          <a:xfrm>
            <a:off x="160006" y="177518"/>
            <a:ext cx="606615" cy="566427"/>
          </a:xfrm>
          <a:custGeom>
            <a:avLst/>
            <a:gdLst/>
            <a:ahLst/>
            <a:cxnLst/>
            <a:rect l="l" t="t" r="r" b="b"/>
            <a:pathLst>
              <a:path w="606615" h="566427">
                <a:moveTo>
                  <a:pt x="0" y="0"/>
                </a:moveTo>
                <a:lnTo>
                  <a:pt x="606615" y="0"/>
                </a:lnTo>
                <a:lnTo>
                  <a:pt x="606615" y="566427"/>
                </a:lnTo>
                <a:lnTo>
                  <a:pt x="0" y="56642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CH"/>
          </a:p>
        </p:txBody>
      </p:sp>
      <p:sp>
        <p:nvSpPr>
          <p:cNvPr id="18" name="TextBox 18"/>
          <p:cNvSpPr txBox="1"/>
          <p:nvPr/>
        </p:nvSpPr>
        <p:spPr>
          <a:xfrm>
            <a:off x="1430328" y="2185803"/>
            <a:ext cx="7756895" cy="431798"/>
          </a:xfrm>
          <a:prstGeom prst="rect">
            <a:avLst/>
          </a:prstGeom>
        </p:spPr>
        <p:txBody>
          <a:bodyPr lIns="0" tIns="0" rIns="0" bIns="0" rtlCol="0" anchor="t">
            <a:spAutoFit/>
          </a:bodyPr>
          <a:lstStyle/>
          <a:p>
            <a:pPr algn="ctr">
              <a:lnSpc>
                <a:spcPts val="3500"/>
              </a:lnSpc>
            </a:pPr>
            <a:r>
              <a:rPr lang="en-US" sz="2500" b="1">
                <a:solidFill>
                  <a:srgbClr val="000000"/>
                </a:solidFill>
                <a:latin typeface="Canva Sans Bold"/>
                <a:ea typeface="Canva Sans Bold"/>
                <a:cs typeface="Canva Sans Bold"/>
                <a:sym typeface="Canva Sans Bold"/>
              </a:rPr>
              <a:t>Efficient Frontier</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CFC8C1"/>
        </a:solidFill>
        <a:effectLst/>
      </p:bgPr>
    </p:bg>
    <p:spTree>
      <p:nvGrpSpPr>
        <p:cNvPr id="1" name=""/>
        <p:cNvGrpSpPr/>
        <p:nvPr/>
      </p:nvGrpSpPr>
      <p:grpSpPr>
        <a:xfrm>
          <a:off x="0" y="0"/>
          <a:ext cx="0" cy="0"/>
          <a:chOff x="0" y="0"/>
          <a:chExt cx="0" cy="0"/>
        </a:xfrm>
      </p:grpSpPr>
      <p:sp>
        <p:nvSpPr>
          <p:cNvPr id="2" name="AutoShape 2"/>
          <p:cNvSpPr/>
          <p:nvPr/>
        </p:nvSpPr>
        <p:spPr>
          <a:xfrm>
            <a:off x="1513582" y="1613853"/>
            <a:ext cx="1648872" cy="0"/>
          </a:xfrm>
          <a:prstGeom prst="line">
            <a:avLst/>
          </a:prstGeom>
          <a:ln w="28575" cap="flat">
            <a:solidFill>
              <a:srgbClr val="1C1C1C"/>
            </a:solidFill>
            <a:prstDash val="solid"/>
            <a:headEnd type="none" w="sm" len="sm"/>
            <a:tailEnd type="none" w="sm" len="sm"/>
          </a:ln>
        </p:spPr>
        <p:txBody>
          <a:bodyPr/>
          <a:lstStyle/>
          <a:p>
            <a:endParaRPr lang="en-CH"/>
          </a:p>
        </p:txBody>
      </p:sp>
      <p:sp>
        <p:nvSpPr>
          <p:cNvPr id="3" name="TextBox 3"/>
          <p:cNvSpPr txBox="1"/>
          <p:nvPr/>
        </p:nvSpPr>
        <p:spPr>
          <a:xfrm>
            <a:off x="1513582" y="1193318"/>
            <a:ext cx="3793337" cy="295275"/>
          </a:xfrm>
          <a:prstGeom prst="rect">
            <a:avLst/>
          </a:prstGeom>
        </p:spPr>
        <p:txBody>
          <a:bodyPr lIns="0" tIns="0" rIns="0" bIns="0" rtlCol="0" anchor="t">
            <a:spAutoFit/>
          </a:bodyPr>
          <a:lstStyle/>
          <a:p>
            <a:pPr algn="l">
              <a:lnSpc>
                <a:spcPts val="2100"/>
              </a:lnSpc>
            </a:pPr>
            <a:r>
              <a:rPr lang="en-US" sz="1500" spc="179">
                <a:solidFill>
                  <a:srgbClr val="1C1C1C"/>
                </a:solidFill>
                <a:latin typeface="Arial"/>
                <a:ea typeface="Arial"/>
                <a:cs typeface="Arial"/>
                <a:sym typeface="Arial"/>
              </a:rPr>
              <a:t>AURORA CAPITAL MANAGEMENT</a:t>
            </a:r>
          </a:p>
        </p:txBody>
      </p:sp>
      <p:grpSp>
        <p:nvGrpSpPr>
          <p:cNvPr id="4" name="Group 4"/>
          <p:cNvGrpSpPr/>
          <p:nvPr/>
        </p:nvGrpSpPr>
        <p:grpSpPr>
          <a:xfrm>
            <a:off x="593368" y="2016606"/>
            <a:ext cx="9374212" cy="6873885"/>
            <a:chOff x="0" y="0"/>
            <a:chExt cx="2468928" cy="1810406"/>
          </a:xfrm>
        </p:grpSpPr>
        <p:sp>
          <p:nvSpPr>
            <p:cNvPr id="5" name="Freeform 5"/>
            <p:cNvSpPr/>
            <p:nvPr/>
          </p:nvSpPr>
          <p:spPr>
            <a:xfrm>
              <a:off x="0" y="0"/>
              <a:ext cx="2468928" cy="1810406"/>
            </a:xfrm>
            <a:custGeom>
              <a:avLst/>
              <a:gdLst/>
              <a:ahLst/>
              <a:cxnLst/>
              <a:rect l="l" t="t" r="r" b="b"/>
              <a:pathLst>
                <a:path w="2468928" h="1810406">
                  <a:moveTo>
                    <a:pt x="16517" y="0"/>
                  </a:moveTo>
                  <a:lnTo>
                    <a:pt x="2452411" y="0"/>
                  </a:lnTo>
                  <a:cubicBezTo>
                    <a:pt x="2461533" y="0"/>
                    <a:pt x="2468928" y="7395"/>
                    <a:pt x="2468928" y="16517"/>
                  </a:cubicBezTo>
                  <a:lnTo>
                    <a:pt x="2468928" y="1793889"/>
                  </a:lnTo>
                  <a:cubicBezTo>
                    <a:pt x="2468928" y="1803011"/>
                    <a:pt x="2461533" y="1810406"/>
                    <a:pt x="2452411" y="1810406"/>
                  </a:cubicBezTo>
                  <a:lnTo>
                    <a:pt x="16517" y="1810406"/>
                  </a:lnTo>
                  <a:cubicBezTo>
                    <a:pt x="7395" y="1810406"/>
                    <a:pt x="0" y="1803011"/>
                    <a:pt x="0" y="1793889"/>
                  </a:cubicBezTo>
                  <a:lnTo>
                    <a:pt x="0" y="16517"/>
                  </a:lnTo>
                  <a:cubicBezTo>
                    <a:pt x="0" y="7395"/>
                    <a:pt x="7395" y="0"/>
                    <a:pt x="16517" y="0"/>
                  </a:cubicBezTo>
                  <a:close/>
                </a:path>
              </a:pathLst>
            </a:custGeom>
            <a:solidFill>
              <a:srgbClr val="EBEBEB">
                <a:alpha val="49804"/>
              </a:srgbClr>
            </a:solidFill>
          </p:spPr>
          <p:txBody>
            <a:bodyPr/>
            <a:lstStyle/>
            <a:p>
              <a:endParaRPr lang="en-CH"/>
            </a:p>
          </p:txBody>
        </p:sp>
        <p:sp>
          <p:nvSpPr>
            <p:cNvPr id="6" name="TextBox 6"/>
            <p:cNvSpPr txBox="1"/>
            <p:nvPr/>
          </p:nvSpPr>
          <p:spPr>
            <a:xfrm>
              <a:off x="0" y="-66675"/>
              <a:ext cx="2468928" cy="1877081"/>
            </a:xfrm>
            <a:prstGeom prst="rect">
              <a:avLst/>
            </a:prstGeom>
          </p:spPr>
          <p:txBody>
            <a:bodyPr lIns="50800" tIns="50800" rIns="50800" bIns="50800" rtlCol="0" anchor="ctr"/>
            <a:lstStyle/>
            <a:p>
              <a:pPr algn="ctr">
                <a:lnSpc>
                  <a:spcPts val="2240"/>
                </a:lnSpc>
              </a:pPr>
              <a:endParaRPr/>
            </a:p>
          </p:txBody>
        </p:sp>
      </p:grpSp>
      <p:sp>
        <p:nvSpPr>
          <p:cNvPr id="7" name="Freeform 7"/>
          <p:cNvSpPr/>
          <p:nvPr/>
        </p:nvSpPr>
        <p:spPr>
          <a:xfrm>
            <a:off x="1041796" y="2865538"/>
            <a:ext cx="8530245" cy="5573028"/>
          </a:xfrm>
          <a:custGeom>
            <a:avLst/>
            <a:gdLst/>
            <a:ahLst/>
            <a:cxnLst/>
            <a:rect l="l" t="t" r="r" b="b"/>
            <a:pathLst>
              <a:path w="8530245" h="5573028">
                <a:moveTo>
                  <a:pt x="0" y="0"/>
                </a:moveTo>
                <a:lnTo>
                  <a:pt x="8530245" y="0"/>
                </a:lnTo>
                <a:lnTo>
                  <a:pt x="8530245" y="5573029"/>
                </a:lnTo>
                <a:lnTo>
                  <a:pt x="0" y="5573029"/>
                </a:lnTo>
                <a:lnTo>
                  <a:pt x="0" y="0"/>
                </a:lnTo>
                <a:close/>
              </a:path>
            </a:pathLst>
          </a:custGeom>
          <a:blipFill>
            <a:blip r:embed="rId2"/>
            <a:stretch>
              <a:fillRect l="-425" r="-17556"/>
            </a:stretch>
          </a:blipFill>
        </p:spPr>
        <p:txBody>
          <a:bodyPr/>
          <a:lstStyle/>
          <a:p>
            <a:endParaRPr lang="en-CH"/>
          </a:p>
        </p:txBody>
      </p:sp>
      <p:sp>
        <p:nvSpPr>
          <p:cNvPr id="8" name="AutoShape 8"/>
          <p:cNvSpPr/>
          <p:nvPr/>
        </p:nvSpPr>
        <p:spPr>
          <a:xfrm>
            <a:off x="8685436" y="9258300"/>
            <a:ext cx="9602564" cy="0"/>
          </a:xfrm>
          <a:prstGeom prst="line">
            <a:avLst/>
          </a:prstGeom>
          <a:ln w="28575" cap="flat">
            <a:solidFill>
              <a:srgbClr val="1C1C1C"/>
            </a:solidFill>
            <a:prstDash val="solid"/>
            <a:headEnd type="none" w="sm" len="sm"/>
            <a:tailEnd type="none" w="sm" len="sm"/>
          </a:ln>
        </p:spPr>
        <p:txBody>
          <a:bodyPr/>
          <a:lstStyle/>
          <a:p>
            <a:endParaRPr lang="en-CH"/>
          </a:p>
        </p:txBody>
      </p:sp>
      <p:sp>
        <p:nvSpPr>
          <p:cNvPr id="9" name="TextBox 9"/>
          <p:cNvSpPr txBox="1"/>
          <p:nvPr/>
        </p:nvSpPr>
        <p:spPr>
          <a:xfrm>
            <a:off x="8407722" y="6982513"/>
            <a:ext cx="1043136" cy="269240"/>
          </a:xfrm>
          <a:prstGeom prst="rect">
            <a:avLst/>
          </a:prstGeom>
        </p:spPr>
        <p:txBody>
          <a:bodyPr lIns="0" tIns="0" rIns="0" bIns="0" rtlCol="0" anchor="t">
            <a:spAutoFit/>
          </a:bodyPr>
          <a:lstStyle/>
          <a:p>
            <a:pPr algn="ctr">
              <a:lnSpc>
                <a:spcPts val="1960"/>
              </a:lnSpc>
              <a:spcBef>
                <a:spcPct val="0"/>
              </a:spcBef>
            </a:pPr>
            <a:r>
              <a:rPr lang="en-US" sz="1400" spc="126">
                <a:solidFill>
                  <a:srgbClr val="11CB08"/>
                </a:solidFill>
                <a:latin typeface="Arial"/>
                <a:ea typeface="Arial"/>
                <a:cs typeface="Arial"/>
                <a:sym typeface="Arial"/>
              </a:rPr>
              <a:t>Benchmark</a:t>
            </a:r>
          </a:p>
        </p:txBody>
      </p:sp>
      <p:sp>
        <p:nvSpPr>
          <p:cNvPr id="10" name="TextBox 10"/>
          <p:cNvSpPr txBox="1"/>
          <p:nvPr/>
        </p:nvSpPr>
        <p:spPr>
          <a:xfrm>
            <a:off x="8202712" y="5970838"/>
            <a:ext cx="1259309" cy="269240"/>
          </a:xfrm>
          <a:prstGeom prst="rect">
            <a:avLst/>
          </a:prstGeom>
        </p:spPr>
        <p:txBody>
          <a:bodyPr lIns="0" tIns="0" rIns="0" bIns="0" rtlCol="0" anchor="t">
            <a:spAutoFit/>
          </a:bodyPr>
          <a:lstStyle/>
          <a:p>
            <a:pPr algn="ctr">
              <a:lnSpc>
                <a:spcPts val="1960"/>
              </a:lnSpc>
              <a:spcBef>
                <a:spcPct val="0"/>
              </a:spcBef>
            </a:pPr>
            <a:r>
              <a:rPr lang="en-US" sz="1400" spc="126">
                <a:solidFill>
                  <a:srgbClr val="FF3131"/>
                </a:solidFill>
                <a:latin typeface="Arial"/>
                <a:ea typeface="Arial"/>
                <a:cs typeface="Arial"/>
                <a:sym typeface="Arial"/>
              </a:rPr>
              <a:t>Eq. Weighted</a:t>
            </a:r>
          </a:p>
        </p:txBody>
      </p:sp>
      <p:sp>
        <p:nvSpPr>
          <p:cNvPr id="11" name="TextBox 11"/>
          <p:cNvSpPr txBox="1"/>
          <p:nvPr/>
        </p:nvSpPr>
        <p:spPr>
          <a:xfrm>
            <a:off x="8444074" y="4502729"/>
            <a:ext cx="776585" cy="269240"/>
          </a:xfrm>
          <a:prstGeom prst="rect">
            <a:avLst/>
          </a:prstGeom>
        </p:spPr>
        <p:txBody>
          <a:bodyPr lIns="0" tIns="0" rIns="0" bIns="0" rtlCol="0" anchor="t">
            <a:spAutoFit/>
          </a:bodyPr>
          <a:lstStyle/>
          <a:p>
            <a:pPr algn="ctr">
              <a:lnSpc>
                <a:spcPts val="1960"/>
              </a:lnSpc>
              <a:spcBef>
                <a:spcPct val="0"/>
              </a:spcBef>
            </a:pPr>
            <a:r>
              <a:rPr lang="en-US" sz="1400" spc="126">
                <a:solidFill>
                  <a:srgbClr val="FFBD59"/>
                </a:solidFill>
                <a:latin typeface="Arial"/>
                <a:ea typeface="Arial"/>
                <a:cs typeface="Arial"/>
                <a:sym typeface="Arial"/>
              </a:rPr>
              <a:t>Inf. Opt.</a:t>
            </a:r>
          </a:p>
        </p:txBody>
      </p:sp>
      <p:sp>
        <p:nvSpPr>
          <p:cNvPr id="12" name="TextBox 12"/>
          <p:cNvSpPr txBox="1"/>
          <p:nvPr/>
        </p:nvSpPr>
        <p:spPr>
          <a:xfrm>
            <a:off x="8347149" y="3451758"/>
            <a:ext cx="970434" cy="269240"/>
          </a:xfrm>
          <a:prstGeom prst="rect">
            <a:avLst/>
          </a:prstGeom>
        </p:spPr>
        <p:txBody>
          <a:bodyPr lIns="0" tIns="0" rIns="0" bIns="0" rtlCol="0" anchor="t">
            <a:spAutoFit/>
          </a:bodyPr>
          <a:lstStyle/>
          <a:p>
            <a:pPr algn="ctr">
              <a:lnSpc>
                <a:spcPts val="1960"/>
              </a:lnSpc>
              <a:spcBef>
                <a:spcPct val="0"/>
              </a:spcBef>
            </a:pPr>
            <a:r>
              <a:rPr lang="en-US" sz="1400" spc="126">
                <a:solidFill>
                  <a:srgbClr val="5271FF"/>
                </a:solidFill>
                <a:latin typeface="Arial"/>
                <a:ea typeface="Arial"/>
                <a:cs typeface="Arial"/>
                <a:sym typeface="Arial"/>
              </a:rPr>
              <a:t>Shar. Opt.</a:t>
            </a:r>
          </a:p>
        </p:txBody>
      </p:sp>
      <p:sp>
        <p:nvSpPr>
          <p:cNvPr id="13" name="TextBox 13"/>
          <p:cNvSpPr txBox="1"/>
          <p:nvPr/>
        </p:nvSpPr>
        <p:spPr>
          <a:xfrm>
            <a:off x="10355722" y="2603351"/>
            <a:ext cx="7681039" cy="5633720"/>
          </a:xfrm>
          <a:prstGeom prst="rect">
            <a:avLst/>
          </a:prstGeom>
        </p:spPr>
        <p:txBody>
          <a:bodyPr lIns="0" tIns="0" rIns="0" bIns="0" rtlCol="0" anchor="t">
            <a:spAutoFit/>
          </a:bodyPr>
          <a:lstStyle/>
          <a:p>
            <a:pPr algn="just">
              <a:lnSpc>
                <a:spcPts val="2380"/>
              </a:lnSpc>
            </a:pPr>
            <a:r>
              <a:rPr lang="en-US" sz="1700">
                <a:solidFill>
                  <a:srgbClr val="000000"/>
                </a:solidFill>
                <a:latin typeface="Arial"/>
                <a:ea typeface="Arial"/>
                <a:cs typeface="Arial"/>
                <a:sym typeface="Arial"/>
              </a:rPr>
              <a:t>We compared our portfolio strategies against the BMA6040 benchmark, which showed moderate growth over time. This serves as a baseline for evaluating our optimized portfolios.</a:t>
            </a:r>
          </a:p>
          <a:p>
            <a:pPr algn="just">
              <a:lnSpc>
                <a:spcPts val="2380"/>
              </a:lnSpc>
            </a:pPr>
            <a:endParaRPr lang="en-US" sz="1700">
              <a:solidFill>
                <a:srgbClr val="000000"/>
              </a:solidFill>
              <a:latin typeface="Arial"/>
              <a:ea typeface="Arial"/>
              <a:cs typeface="Arial"/>
              <a:sym typeface="Arial"/>
            </a:endParaRPr>
          </a:p>
          <a:p>
            <a:pPr algn="just">
              <a:lnSpc>
                <a:spcPts val="2380"/>
              </a:lnSpc>
            </a:pPr>
            <a:r>
              <a:rPr lang="en-US" sz="1700">
                <a:solidFill>
                  <a:srgbClr val="000000"/>
                </a:solidFill>
                <a:latin typeface="Arial"/>
                <a:ea typeface="Arial"/>
                <a:cs typeface="Arial"/>
                <a:sym typeface="Arial"/>
              </a:rPr>
              <a:t>The </a:t>
            </a:r>
            <a:r>
              <a:rPr lang="en-US" sz="1700" b="1">
                <a:solidFill>
                  <a:srgbClr val="000000"/>
                </a:solidFill>
                <a:latin typeface="Arial Bold"/>
                <a:ea typeface="Arial Bold"/>
                <a:cs typeface="Arial Bold"/>
                <a:sym typeface="Arial Bold"/>
              </a:rPr>
              <a:t>Sharpe-optimized</a:t>
            </a:r>
            <a:r>
              <a:rPr lang="en-US" sz="1700">
                <a:solidFill>
                  <a:srgbClr val="000000"/>
                </a:solidFill>
                <a:latin typeface="Arial"/>
                <a:ea typeface="Arial"/>
                <a:cs typeface="Arial"/>
                <a:sym typeface="Arial"/>
              </a:rPr>
              <a:t> portfolio (blue line) delivered the </a:t>
            </a:r>
            <a:r>
              <a:rPr lang="en-US" sz="1700" b="1">
                <a:solidFill>
                  <a:srgbClr val="000000"/>
                </a:solidFill>
                <a:latin typeface="Arial Bold"/>
                <a:ea typeface="Arial Bold"/>
                <a:cs typeface="Arial Bold"/>
                <a:sym typeface="Arial Bold"/>
              </a:rPr>
              <a:t>highest</a:t>
            </a:r>
            <a:r>
              <a:rPr lang="en-US" sz="1700">
                <a:solidFill>
                  <a:srgbClr val="000000"/>
                </a:solidFill>
                <a:latin typeface="Arial"/>
                <a:ea typeface="Arial"/>
                <a:cs typeface="Arial"/>
                <a:sym typeface="Arial"/>
              </a:rPr>
              <a:t> cumulative return, demonstrating superior long-term performance. This strategy effectively balances excess return with tracking error, maximizing returns relative to risk.</a:t>
            </a:r>
          </a:p>
          <a:p>
            <a:pPr algn="just">
              <a:lnSpc>
                <a:spcPts val="2380"/>
              </a:lnSpc>
            </a:pPr>
            <a:endParaRPr lang="en-US" sz="1700">
              <a:solidFill>
                <a:srgbClr val="000000"/>
              </a:solidFill>
              <a:latin typeface="Arial"/>
              <a:ea typeface="Arial"/>
              <a:cs typeface="Arial"/>
              <a:sym typeface="Arial"/>
            </a:endParaRPr>
          </a:p>
          <a:p>
            <a:pPr algn="just">
              <a:lnSpc>
                <a:spcPts val="2380"/>
              </a:lnSpc>
            </a:pPr>
            <a:r>
              <a:rPr lang="en-US" sz="1700">
                <a:solidFill>
                  <a:srgbClr val="000000"/>
                </a:solidFill>
                <a:latin typeface="Arial"/>
                <a:ea typeface="Arial"/>
                <a:cs typeface="Arial"/>
                <a:sym typeface="Arial"/>
              </a:rPr>
              <a:t>The </a:t>
            </a:r>
            <a:r>
              <a:rPr lang="en-US" sz="1700" b="1">
                <a:solidFill>
                  <a:srgbClr val="000000"/>
                </a:solidFill>
                <a:latin typeface="Arial Bold"/>
                <a:ea typeface="Arial Bold"/>
                <a:cs typeface="Arial Bold"/>
                <a:sym typeface="Arial Bold"/>
              </a:rPr>
              <a:t>Information-optimized</a:t>
            </a:r>
            <a:r>
              <a:rPr lang="en-US" sz="1700">
                <a:solidFill>
                  <a:srgbClr val="000000"/>
                </a:solidFill>
                <a:latin typeface="Arial"/>
                <a:ea typeface="Arial"/>
                <a:cs typeface="Arial"/>
                <a:sym typeface="Arial"/>
              </a:rPr>
              <a:t> portfolio (yellow line) also performed well, offering a strong risk-adjusted return, though slightly lower than the Sharpe Ratio portfolio.</a:t>
            </a:r>
          </a:p>
          <a:p>
            <a:pPr algn="just">
              <a:lnSpc>
                <a:spcPts val="2380"/>
              </a:lnSpc>
            </a:pPr>
            <a:endParaRPr lang="en-US" sz="1700">
              <a:solidFill>
                <a:srgbClr val="000000"/>
              </a:solidFill>
              <a:latin typeface="Arial"/>
              <a:ea typeface="Arial"/>
              <a:cs typeface="Arial"/>
              <a:sym typeface="Arial"/>
            </a:endParaRPr>
          </a:p>
          <a:p>
            <a:pPr algn="just">
              <a:lnSpc>
                <a:spcPts val="2380"/>
              </a:lnSpc>
            </a:pPr>
            <a:r>
              <a:rPr lang="en-US" sz="1700">
                <a:solidFill>
                  <a:srgbClr val="000000"/>
                </a:solidFill>
                <a:latin typeface="Arial"/>
                <a:ea typeface="Arial"/>
                <a:cs typeface="Arial"/>
                <a:sym typeface="Arial"/>
              </a:rPr>
              <a:t>In contrast, the </a:t>
            </a:r>
            <a:r>
              <a:rPr lang="en-US" sz="1700" b="1">
                <a:solidFill>
                  <a:srgbClr val="000000"/>
                </a:solidFill>
                <a:latin typeface="Arial Bold"/>
                <a:ea typeface="Arial Bold"/>
                <a:cs typeface="Arial Bold"/>
                <a:sym typeface="Arial Bold"/>
              </a:rPr>
              <a:t>Equally weighted</a:t>
            </a:r>
            <a:r>
              <a:rPr lang="en-US" sz="1700">
                <a:solidFill>
                  <a:srgbClr val="000000"/>
                </a:solidFill>
                <a:latin typeface="Arial"/>
                <a:ea typeface="Arial"/>
                <a:cs typeface="Arial"/>
                <a:sym typeface="Arial"/>
              </a:rPr>
              <a:t> portfolio (red line) provided solid but lower returns than the optimized strategies, showing that while equal-weighting is straightforward, it is less efficient than more targeted approaches.</a:t>
            </a:r>
          </a:p>
          <a:p>
            <a:pPr algn="just">
              <a:lnSpc>
                <a:spcPts val="2380"/>
              </a:lnSpc>
            </a:pPr>
            <a:endParaRPr lang="en-US" sz="1700">
              <a:solidFill>
                <a:srgbClr val="000000"/>
              </a:solidFill>
              <a:latin typeface="Arial"/>
              <a:ea typeface="Arial"/>
              <a:cs typeface="Arial"/>
              <a:sym typeface="Arial"/>
            </a:endParaRPr>
          </a:p>
          <a:p>
            <a:pPr algn="just">
              <a:lnSpc>
                <a:spcPts val="2380"/>
              </a:lnSpc>
            </a:pPr>
            <a:r>
              <a:rPr lang="en-US" sz="1700" b="1">
                <a:solidFill>
                  <a:srgbClr val="000000"/>
                </a:solidFill>
                <a:latin typeface="Arial Bold"/>
                <a:ea typeface="Arial Bold"/>
                <a:cs typeface="Arial Bold"/>
                <a:sym typeface="Arial Bold"/>
              </a:rPr>
              <a:t>Both optimized portfolios outperformed the benchmark</a:t>
            </a:r>
            <a:r>
              <a:rPr lang="en-US" sz="1700">
                <a:solidFill>
                  <a:srgbClr val="000000"/>
                </a:solidFill>
                <a:latin typeface="Arial"/>
                <a:ea typeface="Arial"/>
                <a:cs typeface="Arial"/>
                <a:sym typeface="Arial"/>
              </a:rPr>
              <a:t> and equally weighted portfolio, highlighting the importance of strategic optimization for enhancing returns over time.</a:t>
            </a:r>
          </a:p>
          <a:p>
            <a:pPr algn="just">
              <a:lnSpc>
                <a:spcPts val="2380"/>
              </a:lnSpc>
            </a:pPr>
            <a:endParaRPr lang="en-US" sz="1700">
              <a:solidFill>
                <a:srgbClr val="000000"/>
              </a:solidFill>
              <a:latin typeface="Arial"/>
              <a:ea typeface="Arial"/>
              <a:cs typeface="Arial"/>
              <a:sym typeface="Arial"/>
            </a:endParaRPr>
          </a:p>
        </p:txBody>
      </p:sp>
      <p:sp>
        <p:nvSpPr>
          <p:cNvPr id="14" name="TextBox 14"/>
          <p:cNvSpPr txBox="1"/>
          <p:nvPr/>
        </p:nvSpPr>
        <p:spPr>
          <a:xfrm>
            <a:off x="1428471" y="2238228"/>
            <a:ext cx="7756895" cy="431798"/>
          </a:xfrm>
          <a:prstGeom prst="rect">
            <a:avLst/>
          </a:prstGeom>
        </p:spPr>
        <p:txBody>
          <a:bodyPr lIns="0" tIns="0" rIns="0" bIns="0" rtlCol="0" anchor="t">
            <a:spAutoFit/>
          </a:bodyPr>
          <a:lstStyle/>
          <a:p>
            <a:pPr algn="ctr">
              <a:lnSpc>
                <a:spcPts val="3500"/>
              </a:lnSpc>
            </a:pPr>
            <a:r>
              <a:rPr lang="en-US" sz="2500" b="1">
                <a:solidFill>
                  <a:srgbClr val="000000"/>
                </a:solidFill>
                <a:latin typeface="Canva Sans Bold"/>
                <a:ea typeface="Canva Sans Bold"/>
                <a:cs typeface="Canva Sans Bold"/>
                <a:sym typeface="Canva Sans Bold"/>
              </a:rPr>
              <a:t>Portfolio Returns</a:t>
            </a:r>
          </a:p>
        </p:txBody>
      </p:sp>
      <p:sp>
        <p:nvSpPr>
          <p:cNvPr id="15" name="TextBox 15"/>
          <p:cNvSpPr txBox="1"/>
          <p:nvPr/>
        </p:nvSpPr>
        <p:spPr>
          <a:xfrm>
            <a:off x="11005087" y="892656"/>
            <a:ext cx="5667231" cy="1123950"/>
          </a:xfrm>
          <a:prstGeom prst="rect">
            <a:avLst/>
          </a:prstGeom>
        </p:spPr>
        <p:txBody>
          <a:bodyPr lIns="0" tIns="0" rIns="0" bIns="0" rtlCol="0" anchor="t">
            <a:spAutoFit/>
          </a:bodyPr>
          <a:lstStyle/>
          <a:p>
            <a:pPr algn="l">
              <a:lnSpc>
                <a:spcPts val="8100"/>
              </a:lnSpc>
            </a:pPr>
            <a:r>
              <a:rPr lang="en-US" sz="6000" b="1">
                <a:solidFill>
                  <a:srgbClr val="000000"/>
                </a:solidFill>
                <a:latin typeface="Arial Bold"/>
                <a:ea typeface="Arial Bold"/>
                <a:cs typeface="Arial Bold"/>
                <a:sym typeface="Arial Bold"/>
              </a:rPr>
              <a:t>BACKTESTING</a:t>
            </a:r>
          </a:p>
        </p:txBody>
      </p:sp>
      <p:sp>
        <p:nvSpPr>
          <p:cNvPr id="16" name="TextBox 16"/>
          <p:cNvSpPr txBox="1"/>
          <p:nvPr/>
        </p:nvSpPr>
        <p:spPr>
          <a:xfrm>
            <a:off x="1513582" y="9073833"/>
            <a:ext cx="5164149" cy="258276"/>
          </a:xfrm>
          <a:prstGeom prst="rect">
            <a:avLst/>
          </a:prstGeom>
        </p:spPr>
        <p:txBody>
          <a:bodyPr lIns="0" tIns="0" rIns="0" bIns="0" rtlCol="0" anchor="t">
            <a:spAutoFit/>
          </a:bodyPr>
          <a:lstStyle/>
          <a:p>
            <a:pPr algn="l">
              <a:lnSpc>
                <a:spcPts val="2240"/>
              </a:lnSpc>
            </a:pPr>
            <a:r>
              <a:rPr lang="en-US" sz="1600" u="sng" spc="144" dirty="0">
                <a:solidFill>
                  <a:srgbClr val="B3A492"/>
                </a:solidFill>
                <a:latin typeface="Arial"/>
                <a:ea typeface="Arial"/>
                <a:cs typeface="Arial"/>
                <a:sym typeface="Arial"/>
                <a:hlinkClick r:id="rId3" tooltip="https://elvebs.github.io/AuroraCapm/">
                  <a:extLst>
                    <a:ext uri="{A12FA001-AC4F-418D-AE19-62706E023703}">
                      <ahyp:hlinkClr xmlns:ahyp="http://schemas.microsoft.com/office/drawing/2018/hyperlinkcolor" val="tx"/>
                    </a:ext>
                  </a:extLst>
                </a:hlinkClick>
              </a:rPr>
              <a:t>HTTPS://AURORACAPM.CH</a:t>
            </a:r>
          </a:p>
        </p:txBody>
      </p:sp>
      <p:sp>
        <p:nvSpPr>
          <p:cNvPr id="17" name="Freeform 17"/>
          <p:cNvSpPr/>
          <p:nvPr/>
        </p:nvSpPr>
        <p:spPr>
          <a:xfrm>
            <a:off x="160006" y="177518"/>
            <a:ext cx="606615" cy="566427"/>
          </a:xfrm>
          <a:custGeom>
            <a:avLst/>
            <a:gdLst/>
            <a:ahLst/>
            <a:cxnLst/>
            <a:rect l="l" t="t" r="r" b="b"/>
            <a:pathLst>
              <a:path w="606615" h="566427">
                <a:moveTo>
                  <a:pt x="0" y="0"/>
                </a:moveTo>
                <a:lnTo>
                  <a:pt x="606615" y="0"/>
                </a:lnTo>
                <a:lnTo>
                  <a:pt x="606615" y="566427"/>
                </a:lnTo>
                <a:lnTo>
                  <a:pt x="0" y="56642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CH"/>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CFC8C1"/>
        </a:solidFill>
        <a:effectLst/>
      </p:bgPr>
    </p:bg>
    <p:spTree>
      <p:nvGrpSpPr>
        <p:cNvPr id="1" name=""/>
        <p:cNvGrpSpPr/>
        <p:nvPr/>
      </p:nvGrpSpPr>
      <p:grpSpPr>
        <a:xfrm>
          <a:off x="0" y="0"/>
          <a:ext cx="0" cy="0"/>
          <a:chOff x="0" y="0"/>
          <a:chExt cx="0" cy="0"/>
        </a:xfrm>
      </p:grpSpPr>
      <p:sp>
        <p:nvSpPr>
          <p:cNvPr id="2" name="TextBox 2"/>
          <p:cNvSpPr txBox="1"/>
          <p:nvPr/>
        </p:nvSpPr>
        <p:spPr>
          <a:xfrm>
            <a:off x="1513582" y="1193318"/>
            <a:ext cx="3793337" cy="295275"/>
          </a:xfrm>
          <a:prstGeom prst="rect">
            <a:avLst/>
          </a:prstGeom>
        </p:spPr>
        <p:txBody>
          <a:bodyPr lIns="0" tIns="0" rIns="0" bIns="0" rtlCol="0" anchor="t">
            <a:spAutoFit/>
          </a:bodyPr>
          <a:lstStyle/>
          <a:p>
            <a:pPr algn="l">
              <a:lnSpc>
                <a:spcPts val="2100"/>
              </a:lnSpc>
            </a:pPr>
            <a:r>
              <a:rPr lang="en-US" sz="1500" spc="179">
                <a:solidFill>
                  <a:srgbClr val="000000"/>
                </a:solidFill>
                <a:latin typeface="Arial"/>
                <a:ea typeface="Arial"/>
                <a:cs typeface="Arial"/>
                <a:sym typeface="Arial"/>
              </a:rPr>
              <a:t>AURORA CAPITAL MANAGEMENT</a:t>
            </a:r>
          </a:p>
        </p:txBody>
      </p:sp>
      <p:grpSp>
        <p:nvGrpSpPr>
          <p:cNvPr id="3" name="Group 3"/>
          <p:cNvGrpSpPr/>
          <p:nvPr/>
        </p:nvGrpSpPr>
        <p:grpSpPr>
          <a:xfrm>
            <a:off x="593368" y="2016606"/>
            <a:ext cx="9374212" cy="6873885"/>
            <a:chOff x="0" y="0"/>
            <a:chExt cx="2468928" cy="1810406"/>
          </a:xfrm>
        </p:grpSpPr>
        <p:sp>
          <p:nvSpPr>
            <p:cNvPr id="4" name="Freeform 4"/>
            <p:cNvSpPr/>
            <p:nvPr/>
          </p:nvSpPr>
          <p:spPr>
            <a:xfrm>
              <a:off x="0" y="0"/>
              <a:ext cx="2468928" cy="1810406"/>
            </a:xfrm>
            <a:custGeom>
              <a:avLst/>
              <a:gdLst/>
              <a:ahLst/>
              <a:cxnLst/>
              <a:rect l="l" t="t" r="r" b="b"/>
              <a:pathLst>
                <a:path w="2468928" h="1810406">
                  <a:moveTo>
                    <a:pt x="16517" y="0"/>
                  </a:moveTo>
                  <a:lnTo>
                    <a:pt x="2452411" y="0"/>
                  </a:lnTo>
                  <a:cubicBezTo>
                    <a:pt x="2461533" y="0"/>
                    <a:pt x="2468928" y="7395"/>
                    <a:pt x="2468928" y="16517"/>
                  </a:cubicBezTo>
                  <a:lnTo>
                    <a:pt x="2468928" y="1793889"/>
                  </a:lnTo>
                  <a:cubicBezTo>
                    <a:pt x="2468928" y="1803011"/>
                    <a:pt x="2461533" y="1810406"/>
                    <a:pt x="2452411" y="1810406"/>
                  </a:cubicBezTo>
                  <a:lnTo>
                    <a:pt x="16517" y="1810406"/>
                  </a:lnTo>
                  <a:cubicBezTo>
                    <a:pt x="7395" y="1810406"/>
                    <a:pt x="0" y="1803011"/>
                    <a:pt x="0" y="1793889"/>
                  </a:cubicBezTo>
                  <a:lnTo>
                    <a:pt x="0" y="16517"/>
                  </a:lnTo>
                  <a:cubicBezTo>
                    <a:pt x="0" y="7395"/>
                    <a:pt x="7395" y="0"/>
                    <a:pt x="16517" y="0"/>
                  </a:cubicBezTo>
                  <a:close/>
                </a:path>
              </a:pathLst>
            </a:custGeom>
            <a:solidFill>
              <a:srgbClr val="EBEBEB">
                <a:alpha val="49804"/>
              </a:srgbClr>
            </a:solidFill>
          </p:spPr>
          <p:txBody>
            <a:bodyPr/>
            <a:lstStyle/>
            <a:p>
              <a:endParaRPr lang="en-CH"/>
            </a:p>
          </p:txBody>
        </p:sp>
        <p:sp>
          <p:nvSpPr>
            <p:cNvPr id="5" name="TextBox 5"/>
            <p:cNvSpPr txBox="1"/>
            <p:nvPr/>
          </p:nvSpPr>
          <p:spPr>
            <a:xfrm>
              <a:off x="0" y="-66675"/>
              <a:ext cx="2468928" cy="1877081"/>
            </a:xfrm>
            <a:prstGeom prst="rect">
              <a:avLst/>
            </a:prstGeom>
          </p:spPr>
          <p:txBody>
            <a:bodyPr lIns="50800" tIns="50800" rIns="50800" bIns="50800" rtlCol="0" anchor="ctr"/>
            <a:lstStyle/>
            <a:p>
              <a:pPr algn="ctr">
                <a:lnSpc>
                  <a:spcPts val="2240"/>
                </a:lnSpc>
              </a:pPr>
              <a:endParaRPr/>
            </a:p>
          </p:txBody>
        </p:sp>
      </p:grpSp>
      <p:sp>
        <p:nvSpPr>
          <p:cNvPr id="6" name="Freeform 6"/>
          <p:cNvSpPr/>
          <p:nvPr/>
        </p:nvSpPr>
        <p:spPr>
          <a:xfrm>
            <a:off x="1021731" y="2932193"/>
            <a:ext cx="8517485" cy="5439718"/>
          </a:xfrm>
          <a:custGeom>
            <a:avLst/>
            <a:gdLst/>
            <a:ahLst/>
            <a:cxnLst/>
            <a:rect l="l" t="t" r="r" b="b"/>
            <a:pathLst>
              <a:path w="8517485" h="5439718">
                <a:moveTo>
                  <a:pt x="0" y="0"/>
                </a:moveTo>
                <a:lnTo>
                  <a:pt x="8517486" y="0"/>
                </a:lnTo>
                <a:lnTo>
                  <a:pt x="8517486" y="5439719"/>
                </a:lnTo>
                <a:lnTo>
                  <a:pt x="0" y="5439719"/>
                </a:lnTo>
                <a:lnTo>
                  <a:pt x="0" y="0"/>
                </a:lnTo>
                <a:close/>
              </a:path>
            </a:pathLst>
          </a:custGeom>
          <a:blipFill>
            <a:blip r:embed="rId2"/>
            <a:stretch>
              <a:fillRect t="-271" r="-15958" b="-271"/>
            </a:stretch>
          </a:blipFill>
        </p:spPr>
        <p:txBody>
          <a:bodyPr/>
          <a:lstStyle/>
          <a:p>
            <a:endParaRPr lang="en-CH"/>
          </a:p>
        </p:txBody>
      </p:sp>
      <p:sp>
        <p:nvSpPr>
          <p:cNvPr id="7" name="TextBox 7"/>
          <p:cNvSpPr txBox="1"/>
          <p:nvPr/>
        </p:nvSpPr>
        <p:spPr>
          <a:xfrm>
            <a:off x="7391429" y="6603328"/>
            <a:ext cx="1259309" cy="269240"/>
          </a:xfrm>
          <a:prstGeom prst="rect">
            <a:avLst/>
          </a:prstGeom>
        </p:spPr>
        <p:txBody>
          <a:bodyPr lIns="0" tIns="0" rIns="0" bIns="0" rtlCol="0" anchor="t">
            <a:spAutoFit/>
          </a:bodyPr>
          <a:lstStyle/>
          <a:p>
            <a:pPr algn="ctr">
              <a:lnSpc>
                <a:spcPts val="1960"/>
              </a:lnSpc>
              <a:spcBef>
                <a:spcPct val="0"/>
              </a:spcBef>
            </a:pPr>
            <a:r>
              <a:rPr lang="en-US" sz="1400" spc="126">
                <a:solidFill>
                  <a:srgbClr val="FF3131"/>
                </a:solidFill>
                <a:latin typeface="Arial"/>
                <a:ea typeface="Arial"/>
                <a:cs typeface="Arial"/>
                <a:sym typeface="Arial"/>
              </a:rPr>
              <a:t>Eq. Weighted</a:t>
            </a:r>
          </a:p>
        </p:txBody>
      </p:sp>
      <p:sp>
        <p:nvSpPr>
          <p:cNvPr id="8" name="TextBox 8"/>
          <p:cNvSpPr txBox="1"/>
          <p:nvPr/>
        </p:nvSpPr>
        <p:spPr>
          <a:xfrm>
            <a:off x="4530334" y="6815418"/>
            <a:ext cx="776585" cy="269240"/>
          </a:xfrm>
          <a:prstGeom prst="rect">
            <a:avLst/>
          </a:prstGeom>
        </p:spPr>
        <p:txBody>
          <a:bodyPr lIns="0" tIns="0" rIns="0" bIns="0" rtlCol="0" anchor="t">
            <a:spAutoFit/>
          </a:bodyPr>
          <a:lstStyle/>
          <a:p>
            <a:pPr algn="ctr">
              <a:lnSpc>
                <a:spcPts val="1960"/>
              </a:lnSpc>
              <a:spcBef>
                <a:spcPct val="0"/>
              </a:spcBef>
            </a:pPr>
            <a:r>
              <a:rPr lang="en-US" sz="1400" spc="126">
                <a:solidFill>
                  <a:srgbClr val="FFBD59"/>
                </a:solidFill>
                <a:latin typeface="Arial"/>
                <a:ea typeface="Arial"/>
                <a:cs typeface="Arial"/>
                <a:sym typeface="Arial"/>
              </a:rPr>
              <a:t>Inf. Opt.</a:t>
            </a:r>
          </a:p>
        </p:txBody>
      </p:sp>
      <p:sp>
        <p:nvSpPr>
          <p:cNvPr id="9" name="TextBox 9"/>
          <p:cNvSpPr txBox="1"/>
          <p:nvPr/>
        </p:nvSpPr>
        <p:spPr>
          <a:xfrm>
            <a:off x="6906212" y="4889034"/>
            <a:ext cx="970434" cy="269240"/>
          </a:xfrm>
          <a:prstGeom prst="rect">
            <a:avLst/>
          </a:prstGeom>
        </p:spPr>
        <p:txBody>
          <a:bodyPr lIns="0" tIns="0" rIns="0" bIns="0" rtlCol="0" anchor="t">
            <a:spAutoFit/>
          </a:bodyPr>
          <a:lstStyle/>
          <a:p>
            <a:pPr algn="ctr">
              <a:lnSpc>
                <a:spcPts val="1960"/>
              </a:lnSpc>
              <a:spcBef>
                <a:spcPct val="0"/>
              </a:spcBef>
            </a:pPr>
            <a:r>
              <a:rPr lang="en-US" sz="1400" spc="126">
                <a:solidFill>
                  <a:srgbClr val="5271FF"/>
                </a:solidFill>
                <a:latin typeface="Arial"/>
                <a:ea typeface="Arial"/>
                <a:cs typeface="Arial"/>
                <a:sym typeface="Arial"/>
              </a:rPr>
              <a:t>Shar. Opt.</a:t>
            </a:r>
          </a:p>
        </p:txBody>
      </p:sp>
      <p:sp>
        <p:nvSpPr>
          <p:cNvPr id="10" name="TextBox 10"/>
          <p:cNvSpPr txBox="1"/>
          <p:nvPr/>
        </p:nvSpPr>
        <p:spPr>
          <a:xfrm>
            <a:off x="10355722" y="2603351"/>
            <a:ext cx="7681039" cy="5043170"/>
          </a:xfrm>
          <a:prstGeom prst="rect">
            <a:avLst/>
          </a:prstGeom>
        </p:spPr>
        <p:txBody>
          <a:bodyPr lIns="0" tIns="0" rIns="0" bIns="0" rtlCol="0" anchor="t">
            <a:spAutoFit/>
          </a:bodyPr>
          <a:lstStyle/>
          <a:p>
            <a:pPr algn="just">
              <a:lnSpc>
                <a:spcPts val="2380"/>
              </a:lnSpc>
            </a:pPr>
            <a:r>
              <a:rPr lang="en-US" sz="1700">
                <a:solidFill>
                  <a:srgbClr val="000000"/>
                </a:solidFill>
                <a:latin typeface="Arial"/>
                <a:ea typeface="Arial"/>
                <a:cs typeface="Arial"/>
                <a:sym typeface="Arial"/>
              </a:rPr>
              <a:t>We applied GARCH models to estimate the volatility of the portfolios and compare it against the benchmark. In this analysis, the GARCH volatility is calculated as the difference between the optimized portfolios and market returns, allowing us to capture the excess volatility introduced by our strategies.</a:t>
            </a:r>
          </a:p>
          <a:p>
            <a:pPr algn="just">
              <a:lnSpc>
                <a:spcPts val="2380"/>
              </a:lnSpc>
            </a:pPr>
            <a:endParaRPr lang="en-US" sz="1700">
              <a:solidFill>
                <a:srgbClr val="000000"/>
              </a:solidFill>
              <a:latin typeface="Arial"/>
              <a:ea typeface="Arial"/>
              <a:cs typeface="Arial"/>
              <a:sym typeface="Arial"/>
            </a:endParaRPr>
          </a:p>
          <a:p>
            <a:pPr algn="just">
              <a:lnSpc>
                <a:spcPts val="2380"/>
              </a:lnSpc>
            </a:pPr>
            <a:r>
              <a:rPr lang="en-US" sz="1700">
                <a:solidFill>
                  <a:srgbClr val="000000"/>
                </a:solidFill>
                <a:latin typeface="Arial"/>
                <a:ea typeface="Arial"/>
                <a:cs typeface="Arial"/>
                <a:sym typeface="Arial"/>
              </a:rPr>
              <a:t>The chart shows that the </a:t>
            </a:r>
            <a:r>
              <a:rPr lang="en-US" sz="1700" b="1">
                <a:solidFill>
                  <a:srgbClr val="000000"/>
                </a:solidFill>
                <a:latin typeface="Arial Bold"/>
                <a:ea typeface="Arial Bold"/>
                <a:cs typeface="Arial Bold"/>
                <a:sym typeface="Arial Bold"/>
              </a:rPr>
              <a:t>Information-optimized</a:t>
            </a:r>
            <a:r>
              <a:rPr lang="en-US" sz="1700">
                <a:solidFill>
                  <a:srgbClr val="000000"/>
                </a:solidFill>
                <a:latin typeface="Arial"/>
                <a:ea typeface="Arial"/>
                <a:cs typeface="Arial"/>
                <a:sym typeface="Arial"/>
              </a:rPr>
              <a:t> portfolio (yellow line) consistently maintained the </a:t>
            </a:r>
            <a:r>
              <a:rPr lang="en-US" sz="1700" b="1">
                <a:solidFill>
                  <a:srgbClr val="000000"/>
                </a:solidFill>
                <a:latin typeface="Arial Bold"/>
                <a:ea typeface="Arial Bold"/>
                <a:cs typeface="Arial Bold"/>
                <a:sym typeface="Arial Bold"/>
              </a:rPr>
              <a:t>lowest</a:t>
            </a:r>
            <a:r>
              <a:rPr lang="en-US" sz="1700">
                <a:solidFill>
                  <a:srgbClr val="000000"/>
                </a:solidFill>
                <a:latin typeface="Arial"/>
                <a:ea typeface="Arial"/>
                <a:cs typeface="Arial"/>
                <a:sym typeface="Arial"/>
              </a:rPr>
              <a:t> volatility throughout the period, showcasing its effectiveness in managing risk relative to the benchmark. The </a:t>
            </a:r>
            <a:r>
              <a:rPr lang="en-US" sz="1700" b="1">
                <a:solidFill>
                  <a:srgbClr val="000000"/>
                </a:solidFill>
                <a:latin typeface="Arial Bold"/>
                <a:ea typeface="Arial Bold"/>
                <a:cs typeface="Arial Bold"/>
                <a:sym typeface="Arial Bold"/>
              </a:rPr>
              <a:t>Sharpe-optimized</a:t>
            </a:r>
            <a:r>
              <a:rPr lang="en-US" sz="1700">
                <a:solidFill>
                  <a:srgbClr val="000000"/>
                </a:solidFill>
                <a:latin typeface="Arial"/>
                <a:ea typeface="Arial"/>
                <a:cs typeface="Arial"/>
                <a:sym typeface="Arial"/>
              </a:rPr>
              <a:t> portfolio (blue line) exhibited </a:t>
            </a:r>
            <a:r>
              <a:rPr lang="en-US" sz="1700" b="1">
                <a:solidFill>
                  <a:srgbClr val="000000"/>
                </a:solidFill>
                <a:latin typeface="Arial Bold"/>
                <a:ea typeface="Arial Bold"/>
                <a:cs typeface="Arial Bold"/>
                <a:sym typeface="Arial Bold"/>
              </a:rPr>
              <a:t>higher</a:t>
            </a:r>
            <a:r>
              <a:rPr lang="en-US" sz="1700">
                <a:solidFill>
                  <a:srgbClr val="000000"/>
                </a:solidFill>
                <a:latin typeface="Arial"/>
                <a:ea typeface="Arial"/>
                <a:cs typeface="Arial"/>
                <a:sym typeface="Arial"/>
              </a:rPr>
              <a:t> volatility, indicating more exposure to market shifts, while the </a:t>
            </a:r>
            <a:r>
              <a:rPr lang="en-US" sz="1700" b="1">
                <a:solidFill>
                  <a:srgbClr val="000000"/>
                </a:solidFill>
                <a:latin typeface="Arial Bold"/>
                <a:ea typeface="Arial Bold"/>
                <a:cs typeface="Arial Bold"/>
                <a:sym typeface="Arial Bold"/>
              </a:rPr>
              <a:t>Equally weighted</a:t>
            </a:r>
            <a:r>
              <a:rPr lang="en-US" sz="1700">
                <a:solidFill>
                  <a:srgbClr val="000000"/>
                </a:solidFill>
                <a:latin typeface="Arial"/>
                <a:ea typeface="Arial"/>
                <a:cs typeface="Arial"/>
                <a:sym typeface="Arial"/>
              </a:rPr>
              <a:t> portfolio (red line) had volatility between the two but with larger fluctuations than the Information-optimized strategy.</a:t>
            </a:r>
          </a:p>
          <a:p>
            <a:pPr algn="just">
              <a:lnSpc>
                <a:spcPts val="2380"/>
              </a:lnSpc>
            </a:pPr>
            <a:endParaRPr lang="en-US" sz="1700">
              <a:solidFill>
                <a:srgbClr val="000000"/>
              </a:solidFill>
              <a:latin typeface="Arial"/>
              <a:ea typeface="Arial"/>
              <a:cs typeface="Arial"/>
              <a:sym typeface="Arial"/>
            </a:endParaRPr>
          </a:p>
          <a:p>
            <a:pPr algn="just">
              <a:lnSpc>
                <a:spcPts val="2380"/>
              </a:lnSpc>
            </a:pPr>
            <a:r>
              <a:rPr lang="en-US" sz="1700">
                <a:solidFill>
                  <a:srgbClr val="000000"/>
                </a:solidFill>
                <a:latin typeface="Arial"/>
                <a:ea typeface="Arial"/>
                <a:cs typeface="Arial"/>
                <a:sym typeface="Arial"/>
              </a:rPr>
              <a:t>These results confirm the </a:t>
            </a:r>
            <a:r>
              <a:rPr lang="en-US" sz="1700" b="1">
                <a:solidFill>
                  <a:srgbClr val="000000"/>
                </a:solidFill>
                <a:latin typeface="Arial Bold"/>
                <a:ea typeface="Arial Bold"/>
                <a:cs typeface="Arial Bold"/>
                <a:sym typeface="Arial Bold"/>
              </a:rPr>
              <a:t>Information Ratio</a:t>
            </a:r>
            <a:r>
              <a:rPr lang="en-US" sz="1700">
                <a:solidFill>
                  <a:srgbClr val="000000"/>
                </a:solidFill>
                <a:latin typeface="Arial"/>
                <a:ea typeface="Arial"/>
                <a:cs typeface="Arial"/>
                <a:sym typeface="Arial"/>
              </a:rPr>
              <a:t> portfolio’s ability to maintain stable, </a:t>
            </a:r>
            <a:r>
              <a:rPr lang="en-US" sz="1700" b="1">
                <a:solidFill>
                  <a:srgbClr val="000000"/>
                </a:solidFill>
                <a:latin typeface="Arial Bold"/>
                <a:ea typeface="Arial Bold"/>
                <a:cs typeface="Arial Bold"/>
                <a:sym typeface="Arial Bold"/>
              </a:rPr>
              <a:t>low-volatility performance, making it the most efficient strategy for managing risk over time.</a:t>
            </a:r>
          </a:p>
          <a:p>
            <a:pPr algn="just">
              <a:lnSpc>
                <a:spcPts val="2380"/>
              </a:lnSpc>
            </a:pPr>
            <a:endParaRPr lang="en-US" sz="1700" b="1">
              <a:solidFill>
                <a:srgbClr val="000000"/>
              </a:solidFill>
              <a:latin typeface="Arial Bold"/>
              <a:ea typeface="Arial Bold"/>
              <a:cs typeface="Arial Bold"/>
              <a:sym typeface="Arial Bold"/>
            </a:endParaRPr>
          </a:p>
        </p:txBody>
      </p:sp>
      <p:sp>
        <p:nvSpPr>
          <p:cNvPr id="11" name="TextBox 11"/>
          <p:cNvSpPr txBox="1"/>
          <p:nvPr/>
        </p:nvSpPr>
        <p:spPr>
          <a:xfrm>
            <a:off x="11005087" y="892656"/>
            <a:ext cx="5667231" cy="1123950"/>
          </a:xfrm>
          <a:prstGeom prst="rect">
            <a:avLst/>
          </a:prstGeom>
        </p:spPr>
        <p:txBody>
          <a:bodyPr lIns="0" tIns="0" rIns="0" bIns="0" rtlCol="0" anchor="t">
            <a:spAutoFit/>
          </a:bodyPr>
          <a:lstStyle/>
          <a:p>
            <a:pPr algn="l">
              <a:lnSpc>
                <a:spcPts val="8100"/>
              </a:lnSpc>
            </a:pPr>
            <a:r>
              <a:rPr lang="en-US" sz="6000" b="1">
                <a:solidFill>
                  <a:srgbClr val="000000"/>
                </a:solidFill>
                <a:latin typeface="Arial Bold"/>
                <a:ea typeface="Arial Bold"/>
                <a:cs typeface="Arial Bold"/>
                <a:sym typeface="Arial Bold"/>
              </a:rPr>
              <a:t>BACKTESTING</a:t>
            </a:r>
          </a:p>
        </p:txBody>
      </p:sp>
      <p:sp>
        <p:nvSpPr>
          <p:cNvPr id="12" name="AutoShape 12"/>
          <p:cNvSpPr/>
          <p:nvPr/>
        </p:nvSpPr>
        <p:spPr>
          <a:xfrm>
            <a:off x="11274391" y="9258300"/>
            <a:ext cx="7051709" cy="0"/>
          </a:xfrm>
          <a:prstGeom prst="line">
            <a:avLst/>
          </a:prstGeom>
          <a:ln w="28575" cap="flat">
            <a:solidFill>
              <a:srgbClr val="1C1C1C"/>
            </a:solidFill>
            <a:prstDash val="solid"/>
            <a:headEnd type="none" w="sm" len="sm"/>
            <a:tailEnd type="none" w="sm" len="sm"/>
          </a:ln>
        </p:spPr>
        <p:txBody>
          <a:bodyPr/>
          <a:lstStyle/>
          <a:p>
            <a:endParaRPr lang="en-CH"/>
          </a:p>
        </p:txBody>
      </p:sp>
      <p:sp>
        <p:nvSpPr>
          <p:cNvPr id="13" name="TextBox 13"/>
          <p:cNvSpPr txBox="1"/>
          <p:nvPr/>
        </p:nvSpPr>
        <p:spPr>
          <a:xfrm>
            <a:off x="1513582" y="9073833"/>
            <a:ext cx="5164149" cy="258276"/>
          </a:xfrm>
          <a:prstGeom prst="rect">
            <a:avLst/>
          </a:prstGeom>
        </p:spPr>
        <p:txBody>
          <a:bodyPr lIns="0" tIns="0" rIns="0" bIns="0" rtlCol="0" anchor="t">
            <a:spAutoFit/>
          </a:bodyPr>
          <a:lstStyle/>
          <a:p>
            <a:pPr algn="l">
              <a:lnSpc>
                <a:spcPts val="2240"/>
              </a:lnSpc>
            </a:pPr>
            <a:r>
              <a:rPr lang="en-US" sz="1600" u="sng" spc="144" dirty="0">
                <a:solidFill>
                  <a:srgbClr val="B3A492"/>
                </a:solidFill>
                <a:latin typeface="Arial"/>
                <a:ea typeface="Arial"/>
                <a:cs typeface="Arial"/>
                <a:sym typeface="Arial"/>
                <a:hlinkClick r:id="rId3" tooltip="https://elvebs.github.io/AuroraCapm/">
                  <a:extLst>
                    <a:ext uri="{A12FA001-AC4F-418D-AE19-62706E023703}">
                      <ahyp:hlinkClr xmlns:ahyp="http://schemas.microsoft.com/office/drawing/2018/hyperlinkcolor" val="tx"/>
                    </a:ext>
                  </a:extLst>
                </a:hlinkClick>
              </a:rPr>
              <a:t>HTTPS://AURORACAPM.CH</a:t>
            </a:r>
          </a:p>
        </p:txBody>
      </p:sp>
      <p:sp>
        <p:nvSpPr>
          <p:cNvPr id="14" name="AutoShape 14"/>
          <p:cNvSpPr/>
          <p:nvPr/>
        </p:nvSpPr>
        <p:spPr>
          <a:xfrm>
            <a:off x="1513582" y="1613853"/>
            <a:ext cx="1648872" cy="0"/>
          </a:xfrm>
          <a:prstGeom prst="line">
            <a:avLst/>
          </a:prstGeom>
          <a:ln w="28575" cap="flat">
            <a:solidFill>
              <a:srgbClr val="1C1C1C"/>
            </a:solidFill>
            <a:prstDash val="solid"/>
            <a:headEnd type="none" w="sm" len="sm"/>
            <a:tailEnd type="none" w="sm" len="sm"/>
          </a:ln>
        </p:spPr>
        <p:txBody>
          <a:bodyPr/>
          <a:lstStyle/>
          <a:p>
            <a:endParaRPr lang="en-CH"/>
          </a:p>
        </p:txBody>
      </p:sp>
      <p:sp>
        <p:nvSpPr>
          <p:cNvPr id="15" name="Freeform 15"/>
          <p:cNvSpPr/>
          <p:nvPr/>
        </p:nvSpPr>
        <p:spPr>
          <a:xfrm>
            <a:off x="160006" y="177518"/>
            <a:ext cx="606615" cy="566427"/>
          </a:xfrm>
          <a:custGeom>
            <a:avLst/>
            <a:gdLst/>
            <a:ahLst/>
            <a:cxnLst/>
            <a:rect l="l" t="t" r="r" b="b"/>
            <a:pathLst>
              <a:path w="606615" h="566427">
                <a:moveTo>
                  <a:pt x="0" y="0"/>
                </a:moveTo>
                <a:lnTo>
                  <a:pt x="606615" y="0"/>
                </a:lnTo>
                <a:lnTo>
                  <a:pt x="606615" y="566427"/>
                </a:lnTo>
                <a:lnTo>
                  <a:pt x="0" y="56642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CH"/>
          </a:p>
        </p:txBody>
      </p:sp>
      <p:sp>
        <p:nvSpPr>
          <p:cNvPr id="16" name="TextBox 16"/>
          <p:cNvSpPr txBox="1"/>
          <p:nvPr/>
        </p:nvSpPr>
        <p:spPr>
          <a:xfrm>
            <a:off x="1428471" y="2238228"/>
            <a:ext cx="7756895" cy="431798"/>
          </a:xfrm>
          <a:prstGeom prst="rect">
            <a:avLst/>
          </a:prstGeom>
        </p:spPr>
        <p:txBody>
          <a:bodyPr lIns="0" tIns="0" rIns="0" bIns="0" rtlCol="0" anchor="t">
            <a:spAutoFit/>
          </a:bodyPr>
          <a:lstStyle/>
          <a:p>
            <a:pPr algn="ctr">
              <a:lnSpc>
                <a:spcPts val="3500"/>
              </a:lnSpc>
            </a:pPr>
            <a:r>
              <a:rPr lang="en-US" sz="2500" b="1">
                <a:solidFill>
                  <a:srgbClr val="000000"/>
                </a:solidFill>
                <a:latin typeface="Canva Sans Bold"/>
                <a:ea typeface="Canva Sans Bold"/>
                <a:cs typeface="Canva Sans Bold"/>
                <a:sym typeface="Canva Sans Bold"/>
              </a:rPr>
              <a:t>GARCH Volatilities</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CFC8C1"/>
        </a:solidFill>
        <a:effectLst/>
      </p:bgPr>
    </p:bg>
    <p:spTree>
      <p:nvGrpSpPr>
        <p:cNvPr id="1" name=""/>
        <p:cNvGrpSpPr/>
        <p:nvPr/>
      </p:nvGrpSpPr>
      <p:grpSpPr>
        <a:xfrm>
          <a:off x="0" y="0"/>
          <a:ext cx="0" cy="0"/>
          <a:chOff x="0" y="0"/>
          <a:chExt cx="0" cy="0"/>
        </a:xfrm>
      </p:grpSpPr>
      <p:sp>
        <p:nvSpPr>
          <p:cNvPr id="2" name="TextBox 2"/>
          <p:cNvSpPr txBox="1"/>
          <p:nvPr/>
        </p:nvSpPr>
        <p:spPr>
          <a:xfrm>
            <a:off x="1513582" y="1193318"/>
            <a:ext cx="3793337" cy="295275"/>
          </a:xfrm>
          <a:prstGeom prst="rect">
            <a:avLst/>
          </a:prstGeom>
        </p:spPr>
        <p:txBody>
          <a:bodyPr lIns="0" tIns="0" rIns="0" bIns="0" rtlCol="0" anchor="t">
            <a:spAutoFit/>
          </a:bodyPr>
          <a:lstStyle/>
          <a:p>
            <a:pPr algn="l">
              <a:lnSpc>
                <a:spcPts val="2100"/>
              </a:lnSpc>
            </a:pPr>
            <a:r>
              <a:rPr lang="en-US" sz="1500" spc="179">
                <a:solidFill>
                  <a:srgbClr val="000000"/>
                </a:solidFill>
                <a:latin typeface="Arial"/>
                <a:ea typeface="Arial"/>
                <a:cs typeface="Arial"/>
                <a:sym typeface="Arial"/>
              </a:rPr>
              <a:t>AURORA CAPITAL MANAGEMENT</a:t>
            </a:r>
          </a:p>
        </p:txBody>
      </p:sp>
      <p:sp>
        <p:nvSpPr>
          <p:cNvPr id="3" name="TextBox 3"/>
          <p:cNvSpPr txBox="1"/>
          <p:nvPr/>
        </p:nvSpPr>
        <p:spPr>
          <a:xfrm>
            <a:off x="1513582" y="9073833"/>
            <a:ext cx="5164149" cy="258276"/>
          </a:xfrm>
          <a:prstGeom prst="rect">
            <a:avLst/>
          </a:prstGeom>
        </p:spPr>
        <p:txBody>
          <a:bodyPr lIns="0" tIns="0" rIns="0" bIns="0" rtlCol="0" anchor="t">
            <a:spAutoFit/>
          </a:bodyPr>
          <a:lstStyle/>
          <a:p>
            <a:pPr algn="l">
              <a:lnSpc>
                <a:spcPts val="2240"/>
              </a:lnSpc>
            </a:pPr>
            <a:r>
              <a:rPr lang="en-US" sz="1600" u="sng" spc="144" dirty="0">
                <a:solidFill>
                  <a:srgbClr val="B3A492"/>
                </a:solidFill>
                <a:latin typeface="Arial"/>
                <a:ea typeface="Arial"/>
                <a:cs typeface="Arial"/>
                <a:sym typeface="Arial"/>
                <a:hlinkClick r:id="rId2" tooltip="https://elvebs.github.io/AuroraCapm/">
                  <a:extLst>
                    <a:ext uri="{A12FA001-AC4F-418D-AE19-62706E023703}">
                      <ahyp:hlinkClr xmlns:ahyp="http://schemas.microsoft.com/office/drawing/2018/hyperlinkcolor" val="tx"/>
                    </a:ext>
                  </a:extLst>
                </a:hlinkClick>
              </a:rPr>
              <a:t>HTTPS://AURORACAPM.CH</a:t>
            </a:r>
          </a:p>
        </p:txBody>
      </p:sp>
      <p:grpSp>
        <p:nvGrpSpPr>
          <p:cNvPr id="4" name="Group 4"/>
          <p:cNvGrpSpPr/>
          <p:nvPr/>
        </p:nvGrpSpPr>
        <p:grpSpPr>
          <a:xfrm>
            <a:off x="574318" y="2016606"/>
            <a:ext cx="9374212" cy="6873885"/>
            <a:chOff x="0" y="0"/>
            <a:chExt cx="2468928" cy="1810406"/>
          </a:xfrm>
        </p:grpSpPr>
        <p:sp>
          <p:nvSpPr>
            <p:cNvPr id="5" name="Freeform 5"/>
            <p:cNvSpPr/>
            <p:nvPr/>
          </p:nvSpPr>
          <p:spPr>
            <a:xfrm>
              <a:off x="0" y="0"/>
              <a:ext cx="2468928" cy="1810406"/>
            </a:xfrm>
            <a:custGeom>
              <a:avLst/>
              <a:gdLst/>
              <a:ahLst/>
              <a:cxnLst/>
              <a:rect l="l" t="t" r="r" b="b"/>
              <a:pathLst>
                <a:path w="2468928" h="1810406">
                  <a:moveTo>
                    <a:pt x="16517" y="0"/>
                  </a:moveTo>
                  <a:lnTo>
                    <a:pt x="2452411" y="0"/>
                  </a:lnTo>
                  <a:cubicBezTo>
                    <a:pt x="2461533" y="0"/>
                    <a:pt x="2468928" y="7395"/>
                    <a:pt x="2468928" y="16517"/>
                  </a:cubicBezTo>
                  <a:lnTo>
                    <a:pt x="2468928" y="1793889"/>
                  </a:lnTo>
                  <a:cubicBezTo>
                    <a:pt x="2468928" y="1803011"/>
                    <a:pt x="2461533" y="1810406"/>
                    <a:pt x="2452411" y="1810406"/>
                  </a:cubicBezTo>
                  <a:lnTo>
                    <a:pt x="16517" y="1810406"/>
                  </a:lnTo>
                  <a:cubicBezTo>
                    <a:pt x="7395" y="1810406"/>
                    <a:pt x="0" y="1803011"/>
                    <a:pt x="0" y="1793889"/>
                  </a:cubicBezTo>
                  <a:lnTo>
                    <a:pt x="0" y="16517"/>
                  </a:lnTo>
                  <a:cubicBezTo>
                    <a:pt x="0" y="7395"/>
                    <a:pt x="7395" y="0"/>
                    <a:pt x="16517" y="0"/>
                  </a:cubicBezTo>
                  <a:close/>
                </a:path>
              </a:pathLst>
            </a:custGeom>
            <a:solidFill>
              <a:srgbClr val="EBEBEB">
                <a:alpha val="49804"/>
              </a:srgbClr>
            </a:solidFill>
          </p:spPr>
          <p:txBody>
            <a:bodyPr/>
            <a:lstStyle/>
            <a:p>
              <a:endParaRPr lang="en-CH"/>
            </a:p>
          </p:txBody>
        </p:sp>
        <p:sp>
          <p:nvSpPr>
            <p:cNvPr id="6" name="TextBox 6"/>
            <p:cNvSpPr txBox="1"/>
            <p:nvPr/>
          </p:nvSpPr>
          <p:spPr>
            <a:xfrm>
              <a:off x="0" y="-66675"/>
              <a:ext cx="2468928" cy="1877081"/>
            </a:xfrm>
            <a:prstGeom prst="rect">
              <a:avLst/>
            </a:prstGeom>
          </p:spPr>
          <p:txBody>
            <a:bodyPr lIns="50800" tIns="50800" rIns="50800" bIns="50800" rtlCol="0" anchor="ctr"/>
            <a:lstStyle/>
            <a:p>
              <a:pPr algn="ctr">
                <a:lnSpc>
                  <a:spcPts val="2240"/>
                </a:lnSpc>
              </a:pPr>
              <a:endParaRPr/>
            </a:p>
          </p:txBody>
        </p:sp>
      </p:grpSp>
      <p:sp>
        <p:nvSpPr>
          <p:cNvPr id="7" name="Freeform 7"/>
          <p:cNvSpPr/>
          <p:nvPr/>
        </p:nvSpPr>
        <p:spPr>
          <a:xfrm>
            <a:off x="1028700" y="2932193"/>
            <a:ext cx="8493882" cy="5453772"/>
          </a:xfrm>
          <a:custGeom>
            <a:avLst/>
            <a:gdLst/>
            <a:ahLst/>
            <a:cxnLst/>
            <a:rect l="l" t="t" r="r" b="b"/>
            <a:pathLst>
              <a:path w="8493882" h="5453772">
                <a:moveTo>
                  <a:pt x="0" y="0"/>
                </a:moveTo>
                <a:lnTo>
                  <a:pt x="8493882" y="0"/>
                </a:lnTo>
                <a:lnTo>
                  <a:pt x="8493882" y="5453772"/>
                </a:lnTo>
                <a:lnTo>
                  <a:pt x="0" y="5453772"/>
                </a:lnTo>
                <a:lnTo>
                  <a:pt x="0" y="0"/>
                </a:lnTo>
                <a:close/>
              </a:path>
            </a:pathLst>
          </a:custGeom>
          <a:blipFill>
            <a:blip r:embed="rId3"/>
            <a:stretch>
              <a:fillRect t="-1948" b="-1948"/>
            </a:stretch>
          </a:blipFill>
        </p:spPr>
        <p:txBody>
          <a:bodyPr/>
          <a:lstStyle/>
          <a:p>
            <a:endParaRPr lang="en-CH"/>
          </a:p>
        </p:txBody>
      </p:sp>
      <p:sp>
        <p:nvSpPr>
          <p:cNvPr id="8" name="TextBox 8"/>
          <p:cNvSpPr txBox="1"/>
          <p:nvPr/>
        </p:nvSpPr>
        <p:spPr>
          <a:xfrm>
            <a:off x="10355722" y="2603351"/>
            <a:ext cx="7681039" cy="3862070"/>
          </a:xfrm>
          <a:prstGeom prst="rect">
            <a:avLst/>
          </a:prstGeom>
        </p:spPr>
        <p:txBody>
          <a:bodyPr lIns="0" tIns="0" rIns="0" bIns="0" rtlCol="0" anchor="t">
            <a:spAutoFit/>
          </a:bodyPr>
          <a:lstStyle/>
          <a:p>
            <a:pPr algn="just">
              <a:lnSpc>
                <a:spcPts val="2380"/>
              </a:lnSpc>
            </a:pPr>
            <a:r>
              <a:rPr lang="en-US" sz="1700" b="1">
                <a:solidFill>
                  <a:srgbClr val="000000"/>
                </a:solidFill>
                <a:latin typeface="Arial Bold"/>
                <a:ea typeface="Arial Bold"/>
                <a:cs typeface="Arial Bold"/>
                <a:sym typeface="Arial Bold"/>
              </a:rPr>
              <a:t>We ultimately chose the Information-optimized</a:t>
            </a:r>
            <a:r>
              <a:rPr lang="en-US" sz="1700">
                <a:solidFill>
                  <a:srgbClr val="000000"/>
                </a:solidFill>
                <a:latin typeface="Arial"/>
                <a:ea typeface="Arial"/>
                <a:cs typeface="Arial"/>
                <a:sym typeface="Arial"/>
              </a:rPr>
              <a:t> portfolio for our strategy because it closely tracks the benchmark while maintaining lower volatility. When analyzing the volatility of the difference in returns between the portfolio and the benchmark, the Information-optimized portfolio demonstrated </a:t>
            </a:r>
            <a:r>
              <a:rPr lang="en-US" sz="1700" b="1">
                <a:solidFill>
                  <a:srgbClr val="000000"/>
                </a:solidFill>
                <a:latin typeface="Arial Bold"/>
                <a:ea typeface="Arial Bold"/>
                <a:cs typeface="Arial Bold"/>
                <a:sym typeface="Arial Bold"/>
              </a:rPr>
              <a:t>significantly lower volatility compared to the Sharpe-optimized portfolio.</a:t>
            </a:r>
          </a:p>
          <a:p>
            <a:pPr algn="just">
              <a:lnSpc>
                <a:spcPts val="2380"/>
              </a:lnSpc>
            </a:pPr>
            <a:endParaRPr lang="en-US" sz="1700" b="1">
              <a:solidFill>
                <a:srgbClr val="000000"/>
              </a:solidFill>
              <a:latin typeface="Arial Bold"/>
              <a:ea typeface="Arial Bold"/>
              <a:cs typeface="Arial Bold"/>
              <a:sym typeface="Arial Bold"/>
            </a:endParaRPr>
          </a:p>
          <a:p>
            <a:pPr algn="just">
              <a:lnSpc>
                <a:spcPts val="2380"/>
              </a:lnSpc>
            </a:pPr>
            <a:r>
              <a:rPr lang="en-US" sz="1700">
                <a:solidFill>
                  <a:srgbClr val="000000"/>
                </a:solidFill>
                <a:latin typeface="Arial"/>
                <a:ea typeface="Arial"/>
                <a:cs typeface="Arial"/>
                <a:sym typeface="Arial"/>
              </a:rPr>
              <a:t>Although the Sharpe Ratio of the Information-optimized portfolio is slightly lower, we prioritized </a:t>
            </a:r>
            <a:r>
              <a:rPr lang="en-US" sz="1700" b="1">
                <a:solidFill>
                  <a:srgbClr val="000000"/>
                </a:solidFill>
                <a:latin typeface="Arial Bold"/>
                <a:ea typeface="Arial Bold"/>
                <a:cs typeface="Arial Bold"/>
                <a:sym typeface="Arial Bold"/>
              </a:rPr>
              <a:t>its ability to mirror the benchmark’s returns, as this alignment is crucial for our objectives.</a:t>
            </a:r>
            <a:r>
              <a:rPr lang="en-US" sz="1700">
                <a:solidFill>
                  <a:srgbClr val="000000"/>
                </a:solidFill>
                <a:latin typeface="Arial"/>
                <a:ea typeface="Arial"/>
                <a:cs typeface="Arial"/>
                <a:sym typeface="Arial"/>
              </a:rPr>
              <a:t> The reduced volatility and </a:t>
            </a:r>
            <a:r>
              <a:rPr lang="en-US" sz="1700" b="1">
                <a:solidFill>
                  <a:srgbClr val="000000"/>
                </a:solidFill>
                <a:latin typeface="Arial Bold"/>
                <a:ea typeface="Arial Bold"/>
                <a:cs typeface="Arial Bold"/>
                <a:sym typeface="Arial Bold"/>
              </a:rPr>
              <a:t>strong benchmark correlation</a:t>
            </a:r>
            <a:r>
              <a:rPr lang="en-US" sz="1700">
                <a:solidFill>
                  <a:srgbClr val="000000"/>
                </a:solidFill>
                <a:latin typeface="Arial"/>
                <a:ea typeface="Arial"/>
                <a:cs typeface="Arial"/>
                <a:sym typeface="Arial"/>
              </a:rPr>
              <a:t> make the Information-optimized portfolio a more reliable choice, ensuring that it delivers consistent performance in line with the benchmark while effectively managing risk.</a:t>
            </a:r>
          </a:p>
          <a:p>
            <a:pPr algn="just">
              <a:lnSpc>
                <a:spcPts val="2380"/>
              </a:lnSpc>
            </a:pPr>
            <a:endParaRPr lang="en-US" sz="1700">
              <a:solidFill>
                <a:srgbClr val="000000"/>
              </a:solidFill>
              <a:latin typeface="Arial"/>
              <a:ea typeface="Arial"/>
              <a:cs typeface="Arial"/>
              <a:sym typeface="Arial"/>
            </a:endParaRPr>
          </a:p>
        </p:txBody>
      </p:sp>
      <p:sp>
        <p:nvSpPr>
          <p:cNvPr id="9" name="AutoShape 9"/>
          <p:cNvSpPr/>
          <p:nvPr/>
        </p:nvSpPr>
        <p:spPr>
          <a:xfrm>
            <a:off x="14656230" y="9258300"/>
            <a:ext cx="3669870" cy="0"/>
          </a:xfrm>
          <a:prstGeom prst="line">
            <a:avLst/>
          </a:prstGeom>
          <a:ln w="28575" cap="flat">
            <a:solidFill>
              <a:srgbClr val="1C1C1C"/>
            </a:solidFill>
            <a:prstDash val="solid"/>
            <a:headEnd type="none" w="sm" len="sm"/>
            <a:tailEnd type="none" w="sm" len="sm"/>
          </a:ln>
        </p:spPr>
        <p:txBody>
          <a:bodyPr/>
          <a:lstStyle/>
          <a:p>
            <a:endParaRPr lang="en-CH"/>
          </a:p>
        </p:txBody>
      </p:sp>
      <p:sp>
        <p:nvSpPr>
          <p:cNvPr id="10" name="TextBox 10"/>
          <p:cNvSpPr txBox="1"/>
          <p:nvPr/>
        </p:nvSpPr>
        <p:spPr>
          <a:xfrm>
            <a:off x="11005087" y="892656"/>
            <a:ext cx="5667231" cy="1123950"/>
          </a:xfrm>
          <a:prstGeom prst="rect">
            <a:avLst/>
          </a:prstGeom>
        </p:spPr>
        <p:txBody>
          <a:bodyPr lIns="0" tIns="0" rIns="0" bIns="0" rtlCol="0" anchor="t">
            <a:spAutoFit/>
          </a:bodyPr>
          <a:lstStyle/>
          <a:p>
            <a:pPr algn="l">
              <a:lnSpc>
                <a:spcPts val="8100"/>
              </a:lnSpc>
            </a:pPr>
            <a:r>
              <a:rPr lang="en-US" sz="6000" b="1">
                <a:solidFill>
                  <a:srgbClr val="000000"/>
                </a:solidFill>
                <a:latin typeface="Arial Bold"/>
                <a:ea typeface="Arial Bold"/>
                <a:cs typeface="Arial Bold"/>
                <a:sym typeface="Arial Bold"/>
              </a:rPr>
              <a:t>BACKTESTING</a:t>
            </a:r>
          </a:p>
        </p:txBody>
      </p:sp>
      <p:sp>
        <p:nvSpPr>
          <p:cNvPr id="11" name="AutoShape 11"/>
          <p:cNvSpPr/>
          <p:nvPr/>
        </p:nvSpPr>
        <p:spPr>
          <a:xfrm>
            <a:off x="1513582" y="1613853"/>
            <a:ext cx="1648872" cy="0"/>
          </a:xfrm>
          <a:prstGeom prst="line">
            <a:avLst/>
          </a:prstGeom>
          <a:ln w="28575" cap="flat">
            <a:solidFill>
              <a:srgbClr val="1C1C1C"/>
            </a:solidFill>
            <a:prstDash val="solid"/>
            <a:headEnd type="none" w="sm" len="sm"/>
            <a:tailEnd type="none" w="sm" len="sm"/>
          </a:ln>
        </p:spPr>
        <p:txBody>
          <a:bodyPr/>
          <a:lstStyle/>
          <a:p>
            <a:endParaRPr lang="en-CH"/>
          </a:p>
        </p:txBody>
      </p:sp>
      <p:sp>
        <p:nvSpPr>
          <p:cNvPr id="12" name="Freeform 12"/>
          <p:cNvSpPr/>
          <p:nvPr/>
        </p:nvSpPr>
        <p:spPr>
          <a:xfrm>
            <a:off x="160006" y="177518"/>
            <a:ext cx="606615" cy="566427"/>
          </a:xfrm>
          <a:custGeom>
            <a:avLst/>
            <a:gdLst/>
            <a:ahLst/>
            <a:cxnLst/>
            <a:rect l="l" t="t" r="r" b="b"/>
            <a:pathLst>
              <a:path w="606615" h="566427">
                <a:moveTo>
                  <a:pt x="0" y="0"/>
                </a:moveTo>
                <a:lnTo>
                  <a:pt x="606615" y="0"/>
                </a:lnTo>
                <a:lnTo>
                  <a:pt x="606615" y="566427"/>
                </a:lnTo>
                <a:lnTo>
                  <a:pt x="0" y="56642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CH"/>
          </a:p>
        </p:txBody>
      </p:sp>
      <p:sp>
        <p:nvSpPr>
          <p:cNvPr id="13" name="TextBox 13"/>
          <p:cNvSpPr txBox="1"/>
          <p:nvPr/>
        </p:nvSpPr>
        <p:spPr>
          <a:xfrm>
            <a:off x="1428471" y="2238228"/>
            <a:ext cx="7756895" cy="431798"/>
          </a:xfrm>
          <a:prstGeom prst="rect">
            <a:avLst/>
          </a:prstGeom>
        </p:spPr>
        <p:txBody>
          <a:bodyPr lIns="0" tIns="0" rIns="0" bIns="0" rtlCol="0" anchor="t">
            <a:spAutoFit/>
          </a:bodyPr>
          <a:lstStyle/>
          <a:p>
            <a:pPr algn="ctr">
              <a:lnSpc>
                <a:spcPts val="3500"/>
              </a:lnSpc>
            </a:pPr>
            <a:r>
              <a:rPr lang="en-US" sz="2500" b="1">
                <a:solidFill>
                  <a:srgbClr val="000000"/>
                </a:solidFill>
                <a:latin typeface="Canva Sans Bold"/>
                <a:ea typeface="Canva Sans Bold"/>
                <a:cs typeface="Canva Sans Bold"/>
                <a:sym typeface="Canva Sans Bold"/>
              </a:rPr>
              <a:t>Statistical Summary</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CFC8C1"/>
        </a:solidFill>
        <a:effectLst/>
      </p:bgPr>
    </p:bg>
    <p:spTree>
      <p:nvGrpSpPr>
        <p:cNvPr id="1" name=""/>
        <p:cNvGrpSpPr/>
        <p:nvPr/>
      </p:nvGrpSpPr>
      <p:grpSpPr>
        <a:xfrm>
          <a:off x="0" y="0"/>
          <a:ext cx="0" cy="0"/>
          <a:chOff x="0" y="0"/>
          <a:chExt cx="0" cy="0"/>
        </a:xfrm>
      </p:grpSpPr>
      <p:grpSp>
        <p:nvGrpSpPr>
          <p:cNvPr id="2" name="Group 2"/>
          <p:cNvGrpSpPr/>
          <p:nvPr/>
        </p:nvGrpSpPr>
        <p:grpSpPr>
          <a:xfrm>
            <a:off x="9144000" y="0"/>
            <a:ext cx="9144000" cy="10287000"/>
            <a:chOff x="0" y="0"/>
            <a:chExt cx="2408296" cy="2709333"/>
          </a:xfrm>
        </p:grpSpPr>
        <p:sp>
          <p:nvSpPr>
            <p:cNvPr id="3" name="Freeform 3"/>
            <p:cNvSpPr/>
            <p:nvPr/>
          </p:nvSpPr>
          <p:spPr>
            <a:xfrm>
              <a:off x="0" y="0"/>
              <a:ext cx="2408296" cy="2709333"/>
            </a:xfrm>
            <a:custGeom>
              <a:avLst/>
              <a:gdLst/>
              <a:ahLst/>
              <a:cxnLst/>
              <a:rect l="l" t="t" r="r" b="b"/>
              <a:pathLst>
                <a:path w="2408296" h="2709333">
                  <a:moveTo>
                    <a:pt x="16933" y="0"/>
                  </a:moveTo>
                  <a:lnTo>
                    <a:pt x="2391363" y="0"/>
                  </a:lnTo>
                  <a:cubicBezTo>
                    <a:pt x="2395854" y="0"/>
                    <a:pt x="2400161" y="1784"/>
                    <a:pt x="2403337" y="4960"/>
                  </a:cubicBezTo>
                  <a:cubicBezTo>
                    <a:pt x="2406512" y="8135"/>
                    <a:pt x="2408296" y="12442"/>
                    <a:pt x="2408296" y="16933"/>
                  </a:cubicBezTo>
                  <a:lnTo>
                    <a:pt x="2408296" y="2692400"/>
                  </a:lnTo>
                  <a:cubicBezTo>
                    <a:pt x="2408296" y="2696891"/>
                    <a:pt x="2406512" y="2701198"/>
                    <a:pt x="2403337" y="2704374"/>
                  </a:cubicBezTo>
                  <a:cubicBezTo>
                    <a:pt x="2400161" y="2707549"/>
                    <a:pt x="2395854" y="2709333"/>
                    <a:pt x="2391363" y="2709333"/>
                  </a:cubicBezTo>
                  <a:lnTo>
                    <a:pt x="16933" y="2709333"/>
                  </a:lnTo>
                  <a:cubicBezTo>
                    <a:pt x="12442" y="2709333"/>
                    <a:pt x="8135" y="2707549"/>
                    <a:pt x="4960" y="2704374"/>
                  </a:cubicBezTo>
                  <a:cubicBezTo>
                    <a:pt x="1784" y="2701198"/>
                    <a:pt x="0" y="2696891"/>
                    <a:pt x="0" y="2692400"/>
                  </a:cubicBezTo>
                  <a:lnTo>
                    <a:pt x="0" y="16933"/>
                  </a:lnTo>
                  <a:cubicBezTo>
                    <a:pt x="0" y="12442"/>
                    <a:pt x="1784" y="8135"/>
                    <a:pt x="4960" y="4960"/>
                  </a:cubicBezTo>
                  <a:cubicBezTo>
                    <a:pt x="8135" y="1784"/>
                    <a:pt x="12442" y="0"/>
                    <a:pt x="16933" y="0"/>
                  </a:cubicBezTo>
                  <a:close/>
                </a:path>
              </a:pathLst>
            </a:custGeom>
            <a:solidFill>
              <a:srgbClr val="EBEBEB">
                <a:alpha val="49804"/>
              </a:srgbClr>
            </a:solidFill>
          </p:spPr>
          <p:txBody>
            <a:bodyPr/>
            <a:lstStyle/>
            <a:p>
              <a:endParaRPr lang="en-CH"/>
            </a:p>
          </p:txBody>
        </p:sp>
        <p:sp>
          <p:nvSpPr>
            <p:cNvPr id="4" name="TextBox 4"/>
            <p:cNvSpPr txBox="1"/>
            <p:nvPr/>
          </p:nvSpPr>
          <p:spPr>
            <a:xfrm>
              <a:off x="0" y="-66675"/>
              <a:ext cx="2408296" cy="2776008"/>
            </a:xfrm>
            <a:prstGeom prst="rect">
              <a:avLst/>
            </a:prstGeom>
          </p:spPr>
          <p:txBody>
            <a:bodyPr lIns="50800" tIns="50800" rIns="50800" bIns="50800" rtlCol="0" anchor="ctr"/>
            <a:lstStyle/>
            <a:p>
              <a:pPr algn="ctr">
                <a:lnSpc>
                  <a:spcPts val="2240"/>
                </a:lnSpc>
              </a:pPr>
              <a:endParaRPr/>
            </a:p>
          </p:txBody>
        </p:sp>
      </p:grpSp>
      <p:sp>
        <p:nvSpPr>
          <p:cNvPr id="5" name="Freeform 5"/>
          <p:cNvSpPr/>
          <p:nvPr/>
        </p:nvSpPr>
        <p:spPr>
          <a:xfrm>
            <a:off x="11616581" y="668151"/>
            <a:ext cx="4080952" cy="1640883"/>
          </a:xfrm>
          <a:custGeom>
            <a:avLst/>
            <a:gdLst/>
            <a:ahLst/>
            <a:cxnLst/>
            <a:rect l="l" t="t" r="r" b="b"/>
            <a:pathLst>
              <a:path w="4080952" h="1640883">
                <a:moveTo>
                  <a:pt x="0" y="0"/>
                </a:moveTo>
                <a:lnTo>
                  <a:pt x="4080952" y="0"/>
                </a:lnTo>
                <a:lnTo>
                  <a:pt x="4080952" y="1640883"/>
                </a:lnTo>
                <a:lnTo>
                  <a:pt x="0" y="1640883"/>
                </a:lnTo>
                <a:lnTo>
                  <a:pt x="0" y="0"/>
                </a:lnTo>
                <a:close/>
              </a:path>
            </a:pathLst>
          </a:custGeom>
          <a:blipFill>
            <a:blip r:embed="rId2"/>
            <a:stretch>
              <a:fillRect/>
            </a:stretch>
          </a:blipFill>
        </p:spPr>
        <p:txBody>
          <a:bodyPr/>
          <a:lstStyle/>
          <a:p>
            <a:endParaRPr lang="en-CH"/>
          </a:p>
        </p:txBody>
      </p:sp>
      <p:sp>
        <p:nvSpPr>
          <p:cNvPr id="6" name="Freeform 6"/>
          <p:cNvSpPr/>
          <p:nvPr/>
        </p:nvSpPr>
        <p:spPr>
          <a:xfrm>
            <a:off x="10694159" y="2691784"/>
            <a:ext cx="6269162" cy="1288445"/>
          </a:xfrm>
          <a:custGeom>
            <a:avLst/>
            <a:gdLst/>
            <a:ahLst/>
            <a:cxnLst/>
            <a:rect l="l" t="t" r="r" b="b"/>
            <a:pathLst>
              <a:path w="6269162" h="1288445">
                <a:moveTo>
                  <a:pt x="0" y="0"/>
                </a:moveTo>
                <a:lnTo>
                  <a:pt x="6269161" y="0"/>
                </a:lnTo>
                <a:lnTo>
                  <a:pt x="6269161" y="1288444"/>
                </a:lnTo>
                <a:lnTo>
                  <a:pt x="0" y="1288444"/>
                </a:lnTo>
                <a:lnTo>
                  <a:pt x="0" y="0"/>
                </a:lnTo>
                <a:close/>
              </a:path>
            </a:pathLst>
          </a:custGeom>
          <a:blipFill>
            <a:blip r:embed="rId3"/>
            <a:stretch>
              <a:fillRect l="-347" r="-521"/>
            </a:stretch>
          </a:blipFill>
        </p:spPr>
        <p:txBody>
          <a:bodyPr/>
          <a:lstStyle/>
          <a:p>
            <a:endParaRPr lang="en-CH"/>
          </a:p>
        </p:txBody>
      </p:sp>
      <p:sp>
        <p:nvSpPr>
          <p:cNvPr id="7" name="AutoShape 7"/>
          <p:cNvSpPr/>
          <p:nvPr/>
        </p:nvSpPr>
        <p:spPr>
          <a:xfrm flipV="1">
            <a:off x="5930908" y="9244012"/>
            <a:ext cx="12357092" cy="14288"/>
          </a:xfrm>
          <a:prstGeom prst="line">
            <a:avLst/>
          </a:prstGeom>
          <a:ln w="28575" cap="flat">
            <a:solidFill>
              <a:srgbClr val="1C1C1C"/>
            </a:solidFill>
            <a:prstDash val="solid"/>
            <a:headEnd type="none" w="sm" len="sm"/>
            <a:tailEnd type="none" w="sm" len="sm"/>
          </a:ln>
        </p:spPr>
        <p:txBody>
          <a:bodyPr/>
          <a:lstStyle/>
          <a:p>
            <a:endParaRPr lang="en-CH"/>
          </a:p>
        </p:txBody>
      </p:sp>
      <p:sp>
        <p:nvSpPr>
          <p:cNvPr id="8" name="TextBox 8"/>
          <p:cNvSpPr txBox="1"/>
          <p:nvPr/>
        </p:nvSpPr>
        <p:spPr>
          <a:xfrm>
            <a:off x="1513582" y="9031067"/>
            <a:ext cx="5164149" cy="258276"/>
          </a:xfrm>
          <a:prstGeom prst="rect">
            <a:avLst/>
          </a:prstGeom>
        </p:spPr>
        <p:txBody>
          <a:bodyPr lIns="0" tIns="0" rIns="0" bIns="0" rtlCol="0" anchor="t">
            <a:spAutoFit/>
          </a:bodyPr>
          <a:lstStyle/>
          <a:p>
            <a:pPr algn="l">
              <a:lnSpc>
                <a:spcPts val="2240"/>
              </a:lnSpc>
            </a:pPr>
            <a:r>
              <a:rPr lang="en-US" sz="1600" u="sng" spc="144" dirty="0">
                <a:solidFill>
                  <a:srgbClr val="B3A492"/>
                </a:solidFill>
                <a:latin typeface="Arial"/>
                <a:ea typeface="Arial"/>
                <a:cs typeface="Arial"/>
                <a:sym typeface="Arial"/>
                <a:hlinkClick r:id="rId4" tooltip="https://elvebs.github.io/AuroraCapm/">
                  <a:extLst>
                    <a:ext uri="{A12FA001-AC4F-418D-AE19-62706E023703}">
                      <ahyp:hlinkClr xmlns:ahyp="http://schemas.microsoft.com/office/drawing/2018/hyperlinkcolor" val="tx"/>
                    </a:ext>
                  </a:extLst>
                </a:hlinkClick>
              </a:rPr>
              <a:t>HTTPS://AURORACAPM.CH</a:t>
            </a:r>
          </a:p>
        </p:txBody>
      </p:sp>
      <p:sp>
        <p:nvSpPr>
          <p:cNvPr id="9" name="AutoShape 9"/>
          <p:cNvSpPr/>
          <p:nvPr/>
        </p:nvSpPr>
        <p:spPr>
          <a:xfrm>
            <a:off x="1513582" y="1613853"/>
            <a:ext cx="1648872" cy="0"/>
          </a:xfrm>
          <a:prstGeom prst="line">
            <a:avLst/>
          </a:prstGeom>
          <a:ln w="28575" cap="flat">
            <a:solidFill>
              <a:srgbClr val="1C1C1C"/>
            </a:solidFill>
            <a:prstDash val="solid"/>
            <a:headEnd type="none" w="sm" len="sm"/>
            <a:tailEnd type="none" w="sm" len="sm"/>
          </a:ln>
        </p:spPr>
        <p:txBody>
          <a:bodyPr/>
          <a:lstStyle/>
          <a:p>
            <a:endParaRPr lang="en-CH"/>
          </a:p>
        </p:txBody>
      </p:sp>
      <p:sp>
        <p:nvSpPr>
          <p:cNvPr id="10" name="TextBox 10"/>
          <p:cNvSpPr txBox="1"/>
          <p:nvPr/>
        </p:nvSpPr>
        <p:spPr>
          <a:xfrm>
            <a:off x="1513582" y="1193318"/>
            <a:ext cx="3793337" cy="295275"/>
          </a:xfrm>
          <a:prstGeom prst="rect">
            <a:avLst/>
          </a:prstGeom>
        </p:spPr>
        <p:txBody>
          <a:bodyPr lIns="0" tIns="0" rIns="0" bIns="0" rtlCol="0" anchor="t">
            <a:spAutoFit/>
          </a:bodyPr>
          <a:lstStyle/>
          <a:p>
            <a:pPr algn="l">
              <a:lnSpc>
                <a:spcPts val="2100"/>
              </a:lnSpc>
            </a:pPr>
            <a:r>
              <a:rPr lang="en-US" sz="1500" spc="179">
                <a:solidFill>
                  <a:srgbClr val="000000"/>
                </a:solidFill>
                <a:latin typeface="Arial"/>
                <a:ea typeface="Arial"/>
                <a:cs typeface="Arial"/>
                <a:sym typeface="Arial"/>
              </a:rPr>
              <a:t>AURORA CAPITAL MANAGEMENT</a:t>
            </a:r>
          </a:p>
        </p:txBody>
      </p:sp>
      <p:sp>
        <p:nvSpPr>
          <p:cNvPr id="11" name="Freeform 11"/>
          <p:cNvSpPr/>
          <p:nvPr/>
        </p:nvSpPr>
        <p:spPr>
          <a:xfrm>
            <a:off x="9832478" y="4362978"/>
            <a:ext cx="7649159" cy="4306710"/>
          </a:xfrm>
          <a:custGeom>
            <a:avLst/>
            <a:gdLst/>
            <a:ahLst/>
            <a:cxnLst/>
            <a:rect l="l" t="t" r="r" b="b"/>
            <a:pathLst>
              <a:path w="7649159" h="4306710">
                <a:moveTo>
                  <a:pt x="0" y="0"/>
                </a:moveTo>
                <a:lnTo>
                  <a:pt x="7649159" y="0"/>
                </a:lnTo>
                <a:lnTo>
                  <a:pt x="7649159" y="4306710"/>
                </a:lnTo>
                <a:lnTo>
                  <a:pt x="0" y="4306710"/>
                </a:lnTo>
                <a:lnTo>
                  <a:pt x="0" y="0"/>
                </a:lnTo>
                <a:close/>
              </a:path>
            </a:pathLst>
          </a:custGeom>
          <a:blipFill>
            <a:blip r:embed="rId5"/>
            <a:stretch>
              <a:fillRect t="-10968" r="-14768" b="-1907"/>
            </a:stretch>
          </a:blipFill>
        </p:spPr>
        <p:txBody>
          <a:bodyPr/>
          <a:lstStyle/>
          <a:p>
            <a:endParaRPr lang="en-CH"/>
          </a:p>
        </p:txBody>
      </p:sp>
      <p:sp>
        <p:nvSpPr>
          <p:cNvPr id="12" name="Freeform 12"/>
          <p:cNvSpPr/>
          <p:nvPr/>
        </p:nvSpPr>
        <p:spPr>
          <a:xfrm>
            <a:off x="160006" y="177518"/>
            <a:ext cx="606615" cy="566427"/>
          </a:xfrm>
          <a:custGeom>
            <a:avLst/>
            <a:gdLst/>
            <a:ahLst/>
            <a:cxnLst/>
            <a:rect l="l" t="t" r="r" b="b"/>
            <a:pathLst>
              <a:path w="606615" h="566427">
                <a:moveTo>
                  <a:pt x="0" y="0"/>
                </a:moveTo>
                <a:lnTo>
                  <a:pt x="606615" y="0"/>
                </a:lnTo>
                <a:lnTo>
                  <a:pt x="606615" y="566427"/>
                </a:lnTo>
                <a:lnTo>
                  <a:pt x="0" y="56642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CH"/>
          </a:p>
        </p:txBody>
      </p:sp>
      <p:sp>
        <p:nvSpPr>
          <p:cNvPr id="13" name="TextBox 13"/>
          <p:cNvSpPr txBox="1"/>
          <p:nvPr/>
        </p:nvSpPr>
        <p:spPr>
          <a:xfrm>
            <a:off x="1028700" y="1892040"/>
            <a:ext cx="7781572" cy="1123950"/>
          </a:xfrm>
          <a:prstGeom prst="rect">
            <a:avLst/>
          </a:prstGeom>
        </p:spPr>
        <p:txBody>
          <a:bodyPr lIns="0" tIns="0" rIns="0" bIns="0" rtlCol="0" anchor="t">
            <a:spAutoFit/>
          </a:bodyPr>
          <a:lstStyle/>
          <a:p>
            <a:pPr algn="l">
              <a:lnSpc>
                <a:spcPts val="8100"/>
              </a:lnSpc>
            </a:pPr>
            <a:r>
              <a:rPr lang="en-US" sz="6000" b="1">
                <a:solidFill>
                  <a:srgbClr val="000000"/>
                </a:solidFill>
                <a:latin typeface="Arial Bold"/>
                <a:ea typeface="Arial Bold"/>
                <a:cs typeface="Arial Bold"/>
                <a:sym typeface="Arial Bold"/>
              </a:rPr>
              <a:t>RISK MANAGEMENT</a:t>
            </a:r>
          </a:p>
        </p:txBody>
      </p:sp>
      <p:sp>
        <p:nvSpPr>
          <p:cNvPr id="14" name="TextBox 14"/>
          <p:cNvSpPr txBox="1"/>
          <p:nvPr/>
        </p:nvSpPr>
        <p:spPr>
          <a:xfrm>
            <a:off x="1028700" y="3168747"/>
            <a:ext cx="7781572" cy="5338445"/>
          </a:xfrm>
          <a:prstGeom prst="rect">
            <a:avLst/>
          </a:prstGeom>
        </p:spPr>
        <p:txBody>
          <a:bodyPr lIns="0" tIns="0" rIns="0" bIns="0" rtlCol="0" anchor="t">
            <a:spAutoFit/>
          </a:bodyPr>
          <a:lstStyle/>
          <a:p>
            <a:pPr algn="l">
              <a:lnSpc>
                <a:spcPts val="2380"/>
              </a:lnSpc>
            </a:pPr>
            <a:r>
              <a:rPr lang="en-US" sz="1700">
                <a:solidFill>
                  <a:srgbClr val="000000"/>
                </a:solidFill>
                <a:latin typeface="Arial"/>
                <a:ea typeface="Arial"/>
                <a:cs typeface="Arial"/>
                <a:sym typeface="Arial"/>
              </a:rPr>
              <a:t>The portfolio’s </a:t>
            </a:r>
            <a:r>
              <a:rPr lang="en-US" sz="1700" b="1">
                <a:solidFill>
                  <a:srgbClr val="000000"/>
                </a:solidFill>
                <a:latin typeface="Arial Bold"/>
                <a:ea typeface="Arial Bold"/>
                <a:cs typeface="Arial Bold"/>
                <a:sym typeface="Arial Bold"/>
              </a:rPr>
              <a:t>Value at Risk (VaR) is 3.35% monthly</a:t>
            </a:r>
            <a:r>
              <a:rPr lang="en-US" sz="1700">
                <a:solidFill>
                  <a:srgbClr val="000000"/>
                </a:solidFill>
                <a:latin typeface="Arial"/>
                <a:ea typeface="Arial"/>
                <a:cs typeface="Arial"/>
                <a:sym typeface="Arial"/>
              </a:rPr>
              <a:t>, while </a:t>
            </a:r>
            <a:r>
              <a:rPr lang="en-US" sz="1700" b="1">
                <a:solidFill>
                  <a:srgbClr val="000000"/>
                </a:solidFill>
                <a:latin typeface="Arial Bold"/>
                <a:ea typeface="Arial Bold"/>
                <a:cs typeface="Arial Bold"/>
                <a:sym typeface="Arial Bold"/>
              </a:rPr>
              <a:t>11.6% annualy,</a:t>
            </a:r>
            <a:r>
              <a:rPr lang="en-US" sz="1700">
                <a:solidFill>
                  <a:srgbClr val="000000"/>
                </a:solidFill>
                <a:latin typeface="Arial"/>
                <a:ea typeface="Arial"/>
                <a:cs typeface="Arial"/>
                <a:sym typeface="Arial"/>
              </a:rPr>
              <a:t> meaning that, with 95% confidence, the portfolio’s maximum expected monthly loss is limited to 3.35%, while 11.6% yearly loss. </a:t>
            </a:r>
          </a:p>
          <a:p>
            <a:pPr algn="l">
              <a:lnSpc>
                <a:spcPts val="2380"/>
              </a:lnSpc>
            </a:pPr>
            <a:endParaRPr lang="en-US" sz="1700">
              <a:solidFill>
                <a:srgbClr val="000000"/>
              </a:solidFill>
              <a:latin typeface="Arial"/>
              <a:ea typeface="Arial"/>
              <a:cs typeface="Arial"/>
              <a:sym typeface="Arial"/>
            </a:endParaRPr>
          </a:p>
          <a:p>
            <a:pPr algn="l">
              <a:lnSpc>
                <a:spcPts val="2380"/>
              </a:lnSpc>
            </a:pPr>
            <a:r>
              <a:rPr lang="en-US" sz="1700">
                <a:solidFill>
                  <a:srgbClr val="000000"/>
                </a:solidFill>
                <a:latin typeface="Arial"/>
                <a:ea typeface="Arial"/>
                <a:cs typeface="Arial"/>
                <a:sym typeface="Arial"/>
              </a:rPr>
              <a:t>This moderate risk level reflects effective risk management, balancing growth potential with downside protection. The VaR Ratio of 1.06 confirms that the portfolio’s risk exposure is aligned with benchmark expectations, ensuring solid risk-adjusted performance. </a:t>
            </a:r>
          </a:p>
          <a:p>
            <a:pPr algn="l">
              <a:lnSpc>
                <a:spcPts val="2380"/>
              </a:lnSpc>
            </a:pPr>
            <a:endParaRPr lang="en-US" sz="1700">
              <a:solidFill>
                <a:srgbClr val="000000"/>
              </a:solidFill>
              <a:latin typeface="Arial"/>
              <a:ea typeface="Arial"/>
              <a:cs typeface="Arial"/>
              <a:sym typeface="Arial"/>
            </a:endParaRPr>
          </a:p>
          <a:p>
            <a:pPr algn="l">
              <a:lnSpc>
                <a:spcPts val="2380"/>
              </a:lnSpc>
            </a:pPr>
            <a:r>
              <a:rPr lang="en-US" sz="1700">
                <a:solidFill>
                  <a:srgbClr val="000000"/>
                </a:solidFill>
                <a:latin typeface="Arial"/>
                <a:ea typeface="Arial"/>
                <a:cs typeface="Arial"/>
                <a:sym typeface="Arial"/>
              </a:rPr>
              <a:t>The </a:t>
            </a:r>
            <a:r>
              <a:rPr lang="en-US" sz="1700" b="1">
                <a:solidFill>
                  <a:srgbClr val="000000"/>
                </a:solidFill>
                <a:latin typeface="Arial Bold"/>
                <a:ea typeface="Arial Bold"/>
                <a:cs typeface="Arial Bold"/>
                <a:sym typeface="Arial Bold"/>
              </a:rPr>
              <a:t>benchmark</a:t>
            </a:r>
            <a:r>
              <a:rPr lang="en-US" sz="1700">
                <a:solidFill>
                  <a:srgbClr val="000000"/>
                </a:solidFill>
                <a:latin typeface="Arial"/>
                <a:ea typeface="Arial"/>
                <a:cs typeface="Arial"/>
                <a:sym typeface="Arial"/>
              </a:rPr>
              <a:t> (green) closely resembles a normal distribution, with its peak centered around 0% returns and a </a:t>
            </a:r>
            <a:r>
              <a:rPr lang="en-US" sz="1700" b="1">
                <a:solidFill>
                  <a:srgbClr val="000000"/>
                </a:solidFill>
                <a:latin typeface="Arial Bold"/>
                <a:ea typeface="Arial Bold"/>
                <a:cs typeface="Arial Bold"/>
                <a:sym typeface="Arial Bold"/>
              </a:rPr>
              <a:t>skewness</a:t>
            </a:r>
            <a:r>
              <a:rPr lang="en-US" sz="1700">
                <a:solidFill>
                  <a:srgbClr val="000000"/>
                </a:solidFill>
                <a:latin typeface="Arial"/>
                <a:ea typeface="Arial"/>
                <a:cs typeface="Arial"/>
                <a:sym typeface="Arial"/>
              </a:rPr>
              <a:t> close to zero (</a:t>
            </a:r>
            <a:r>
              <a:rPr lang="en-US" sz="1700" b="1">
                <a:solidFill>
                  <a:srgbClr val="000000"/>
                </a:solidFill>
                <a:latin typeface="Arial Bold"/>
                <a:ea typeface="Arial Bold"/>
                <a:cs typeface="Arial Bold"/>
                <a:sym typeface="Arial Bold"/>
              </a:rPr>
              <a:t>-0.02</a:t>
            </a:r>
            <a:r>
              <a:rPr lang="en-US" sz="1700">
                <a:solidFill>
                  <a:srgbClr val="000000"/>
                </a:solidFill>
                <a:latin typeface="Arial"/>
                <a:ea typeface="Arial"/>
                <a:cs typeface="Arial"/>
                <a:sym typeface="Arial"/>
              </a:rPr>
              <a:t>), indicating a symmetric distribution. In contrast, the </a:t>
            </a:r>
            <a:r>
              <a:rPr lang="en-US" sz="1700" b="1">
                <a:solidFill>
                  <a:srgbClr val="000000"/>
                </a:solidFill>
                <a:latin typeface="Arial Bold"/>
                <a:ea typeface="Arial Bold"/>
                <a:cs typeface="Arial Bold"/>
                <a:sym typeface="Arial Bold"/>
              </a:rPr>
              <a:t>Information-optimized</a:t>
            </a:r>
            <a:r>
              <a:rPr lang="en-US" sz="1700">
                <a:solidFill>
                  <a:srgbClr val="000000"/>
                </a:solidFill>
                <a:latin typeface="Arial"/>
                <a:ea typeface="Arial"/>
                <a:cs typeface="Arial"/>
                <a:sym typeface="Arial"/>
              </a:rPr>
              <a:t> portfolio (orange) has a </a:t>
            </a:r>
            <a:r>
              <a:rPr lang="en-US" sz="1700" b="1">
                <a:solidFill>
                  <a:srgbClr val="000000"/>
                </a:solidFill>
                <a:latin typeface="Arial Bold"/>
                <a:ea typeface="Arial Bold"/>
                <a:cs typeface="Arial Bold"/>
                <a:sym typeface="Arial Bold"/>
              </a:rPr>
              <a:t>skewness of -0.33</a:t>
            </a:r>
            <a:r>
              <a:rPr lang="en-US" sz="1700">
                <a:solidFill>
                  <a:srgbClr val="000000"/>
                </a:solidFill>
                <a:latin typeface="Arial"/>
                <a:ea typeface="Arial"/>
                <a:cs typeface="Arial"/>
                <a:sym typeface="Arial"/>
              </a:rPr>
              <a:t>, reflecting a negatively skewed distribution. </a:t>
            </a:r>
          </a:p>
          <a:p>
            <a:pPr algn="l">
              <a:lnSpc>
                <a:spcPts val="2380"/>
              </a:lnSpc>
            </a:pPr>
            <a:endParaRPr lang="en-US" sz="1700">
              <a:solidFill>
                <a:srgbClr val="000000"/>
              </a:solidFill>
              <a:latin typeface="Arial"/>
              <a:ea typeface="Arial"/>
              <a:cs typeface="Arial"/>
              <a:sym typeface="Arial"/>
            </a:endParaRPr>
          </a:p>
          <a:p>
            <a:pPr algn="l">
              <a:lnSpc>
                <a:spcPts val="2380"/>
              </a:lnSpc>
            </a:pPr>
            <a:r>
              <a:rPr lang="en-US" sz="1700">
                <a:solidFill>
                  <a:srgbClr val="000000"/>
                </a:solidFill>
                <a:latin typeface="Arial"/>
                <a:ea typeface="Arial"/>
                <a:cs typeface="Arial"/>
                <a:sym typeface="Arial"/>
              </a:rPr>
              <a:t>This means the portfolio is expected to generate </a:t>
            </a:r>
            <a:r>
              <a:rPr lang="en-US" sz="1700" b="1">
                <a:solidFill>
                  <a:srgbClr val="000000"/>
                </a:solidFill>
                <a:latin typeface="Arial Bold"/>
                <a:ea typeface="Arial Bold"/>
                <a:cs typeface="Arial Bold"/>
                <a:sym typeface="Arial Bold"/>
              </a:rPr>
              <a:t>frequent small gains and a few larger losses.</a:t>
            </a:r>
            <a:r>
              <a:rPr lang="en-US" sz="1700">
                <a:solidFill>
                  <a:srgbClr val="000000"/>
                </a:solidFill>
                <a:latin typeface="Arial"/>
                <a:ea typeface="Arial"/>
                <a:cs typeface="Arial"/>
                <a:sym typeface="Arial"/>
              </a:rPr>
              <a:t> This skewness, resulting from our </a:t>
            </a:r>
            <a:r>
              <a:rPr lang="en-US" sz="1700" b="1">
                <a:solidFill>
                  <a:srgbClr val="000000"/>
                </a:solidFill>
                <a:latin typeface="Arial Bold"/>
                <a:ea typeface="Arial Bold"/>
                <a:cs typeface="Arial Bold"/>
                <a:sym typeface="Arial Bold"/>
              </a:rPr>
              <a:t>4-year optimization</a:t>
            </a:r>
            <a:r>
              <a:rPr lang="en-US" sz="1700">
                <a:solidFill>
                  <a:srgbClr val="000000"/>
                </a:solidFill>
                <a:latin typeface="Arial"/>
                <a:ea typeface="Arial"/>
                <a:cs typeface="Arial"/>
                <a:sym typeface="Arial"/>
              </a:rPr>
              <a:t> process, reflects the portfolio’s design to deliver stable returns while managing downside risk effectively.</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CFC8C1"/>
        </a:solidFill>
        <a:effectLst/>
      </p:bgPr>
    </p:bg>
    <p:spTree>
      <p:nvGrpSpPr>
        <p:cNvPr id="1" name=""/>
        <p:cNvGrpSpPr/>
        <p:nvPr/>
      </p:nvGrpSpPr>
      <p:grpSpPr>
        <a:xfrm>
          <a:off x="0" y="0"/>
          <a:ext cx="0" cy="0"/>
          <a:chOff x="0" y="0"/>
          <a:chExt cx="0" cy="0"/>
        </a:xfrm>
      </p:grpSpPr>
      <p:grpSp>
        <p:nvGrpSpPr>
          <p:cNvPr id="2" name="Group 2"/>
          <p:cNvGrpSpPr/>
          <p:nvPr/>
        </p:nvGrpSpPr>
        <p:grpSpPr>
          <a:xfrm>
            <a:off x="9414757" y="0"/>
            <a:ext cx="8873243" cy="10287000"/>
            <a:chOff x="0" y="0"/>
            <a:chExt cx="1374698" cy="1593725"/>
          </a:xfrm>
        </p:grpSpPr>
        <p:sp>
          <p:nvSpPr>
            <p:cNvPr id="3" name="Freeform 3"/>
            <p:cNvSpPr/>
            <p:nvPr/>
          </p:nvSpPr>
          <p:spPr>
            <a:xfrm>
              <a:off x="0" y="0"/>
              <a:ext cx="1374698" cy="1593725"/>
            </a:xfrm>
            <a:custGeom>
              <a:avLst/>
              <a:gdLst/>
              <a:ahLst/>
              <a:cxnLst/>
              <a:rect l="l" t="t" r="r" b="b"/>
              <a:pathLst>
                <a:path w="1374698" h="1593725">
                  <a:moveTo>
                    <a:pt x="0" y="0"/>
                  </a:moveTo>
                  <a:lnTo>
                    <a:pt x="1374698" y="0"/>
                  </a:lnTo>
                  <a:lnTo>
                    <a:pt x="1374698" y="1593725"/>
                  </a:lnTo>
                  <a:lnTo>
                    <a:pt x="0" y="1593725"/>
                  </a:lnTo>
                  <a:close/>
                </a:path>
              </a:pathLst>
            </a:custGeom>
            <a:blipFill>
              <a:blip r:embed="rId2"/>
              <a:stretch>
                <a:fillRect l="-90083" t="-4653" b="-4653"/>
              </a:stretch>
            </a:blipFill>
          </p:spPr>
          <p:txBody>
            <a:bodyPr/>
            <a:lstStyle/>
            <a:p>
              <a:endParaRPr lang="en-CH"/>
            </a:p>
          </p:txBody>
        </p:sp>
      </p:grpSp>
      <p:sp>
        <p:nvSpPr>
          <p:cNvPr id="4" name="Freeform 4"/>
          <p:cNvSpPr/>
          <p:nvPr/>
        </p:nvSpPr>
        <p:spPr>
          <a:xfrm>
            <a:off x="160006" y="177518"/>
            <a:ext cx="606615" cy="566427"/>
          </a:xfrm>
          <a:custGeom>
            <a:avLst/>
            <a:gdLst/>
            <a:ahLst/>
            <a:cxnLst/>
            <a:rect l="l" t="t" r="r" b="b"/>
            <a:pathLst>
              <a:path w="606615" h="566427">
                <a:moveTo>
                  <a:pt x="0" y="0"/>
                </a:moveTo>
                <a:lnTo>
                  <a:pt x="606615" y="0"/>
                </a:lnTo>
                <a:lnTo>
                  <a:pt x="606615" y="566427"/>
                </a:lnTo>
                <a:lnTo>
                  <a:pt x="0" y="56642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CH"/>
          </a:p>
        </p:txBody>
      </p:sp>
      <p:sp>
        <p:nvSpPr>
          <p:cNvPr id="5" name="TextBox 5"/>
          <p:cNvSpPr txBox="1"/>
          <p:nvPr/>
        </p:nvSpPr>
        <p:spPr>
          <a:xfrm>
            <a:off x="1513582" y="9031067"/>
            <a:ext cx="5164149" cy="258276"/>
          </a:xfrm>
          <a:prstGeom prst="rect">
            <a:avLst/>
          </a:prstGeom>
        </p:spPr>
        <p:txBody>
          <a:bodyPr lIns="0" tIns="0" rIns="0" bIns="0" rtlCol="0" anchor="t">
            <a:spAutoFit/>
          </a:bodyPr>
          <a:lstStyle/>
          <a:p>
            <a:pPr algn="l">
              <a:lnSpc>
                <a:spcPts val="2240"/>
              </a:lnSpc>
            </a:pPr>
            <a:r>
              <a:rPr lang="en-US" sz="1600" u="sng" spc="144" dirty="0">
                <a:solidFill>
                  <a:srgbClr val="B3A492"/>
                </a:solidFill>
                <a:latin typeface="Arial"/>
                <a:ea typeface="Arial"/>
                <a:cs typeface="Arial"/>
                <a:sym typeface="Arial"/>
                <a:hlinkClick r:id="rId5" tooltip="https://elvebs.github.io/AuroraCapm/">
                  <a:extLst>
                    <a:ext uri="{A12FA001-AC4F-418D-AE19-62706E023703}">
                      <ahyp:hlinkClr xmlns:ahyp="http://schemas.microsoft.com/office/drawing/2018/hyperlinkcolor" val="tx"/>
                    </a:ext>
                  </a:extLst>
                </a:hlinkClick>
              </a:rPr>
              <a:t>HTTPS://AURORACAPM.CH</a:t>
            </a:r>
          </a:p>
        </p:txBody>
      </p:sp>
      <p:sp>
        <p:nvSpPr>
          <p:cNvPr id="6" name="AutoShape 6"/>
          <p:cNvSpPr/>
          <p:nvPr/>
        </p:nvSpPr>
        <p:spPr>
          <a:xfrm>
            <a:off x="1513582" y="1613853"/>
            <a:ext cx="1648872" cy="0"/>
          </a:xfrm>
          <a:prstGeom prst="line">
            <a:avLst/>
          </a:prstGeom>
          <a:ln w="28575" cap="flat">
            <a:solidFill>
              <a:srgbClr val="1C1C1C"/>
            </a:solidFill>
            <a:prstDash val="solid"/>
            <a:headEnd type="none" w="sm" len="sm"/>
            <a:tailEnd type="none" w="sm" len="sm"/>
          </a:ln>
        </p:spPr>
        <p:txBody>
          <a:bodyPr/>
          <a:lstStyle/>
          <a:p>
            <a:endParaRPr lang="en-CH"/>
          </a:p>
        </p:txBody>
      </p:sp>
      <p:sp>
        <p:nvSpPr>
          <p:cNvPr id="7" name="Freeform 7"/>
          <p:cNvSpPr/>
          <p:nvPr/>
        </p:nvSpPr>
        <p:spPr>
          <a:xfrm rot="-10800000" flipH="1" flipV="1">
            <a:off x="11502321" y="8944843"/>
            <a:ext cx="1239281" cy="1239281"/>
          </a:xfrm>
          <a:custGeom>
            <a:avLst/>
            <a:gdLst/>
            <a:ahLst/>
            <a:cxnLst/>
            <a:rect l="l" t="t" r="r" b="b"/>
            <a:pathLst>
              <a:path w="1239281" h="1239281">
                <a:moveTo>
                  <a:pt x="1239282" y="1239281"/>
                </a:moveTo>
                <a:lnTo>
                  <a:pt x="0" y="1239281"/>
                </a:lnTo>
                <a:lnTo>
                  <a:pt x="0" y="0"/>
                </a:lnTo>
                <a:lnTo>
                  <a:pt x="1239282" y="0"/>
                </a:lnTo>
                <a:lnTo>
                  <a:pt x="1239282" y="1239281"/>
                </a:lnTo>
                <a:close/>
              </a:path>
            </a:pathLst>
          </a:custGeom>
          <a:blipFill>
            <a:blip r:embed="rId6"/>
            <a:stretch>
              <a:fillRect/>
            </a:stretch>
          </a:blipFill>
        </p:spPr>
        <p:txBody>
          <a:bodyPr/>
          <a:lstStyle/>
          <a:p>
            <a:endParaRPr lang="en-CH"/>
          </a:p>
        </p:txBody>
      </p:sp>
      <p:sp>
        <p:nvSpPr>
          <p:cNvPr id="8" name="Freeform 8"/>
          <p:cNvSpPr/>
          <p:nvPr/>
        </p:nvSpPr>
        <p:spPr>
          <a:xfrm>
            <a:off x="17046404" y="9097742"/>
            <a:ext cx="952323" cy="952323"/>
          </a:xfrm>
          <a:custGeom>
            <a:avLst/>
            <a:gdLst/>
            <a:ahLst/>
            <a:cxnLst/>
            <a:rect l="l" t="t" r="r" b="b"/>
            <a:pathLst>
              <a:path w="952323" h="952323">
                <a:moveTo>
                  <a:pt x="0" y="0"/>
                </a:moveTo>
                <a:lnTo>
                  <a:pt x="952323" y="0"/>
                </a:lnTo>
                <a:lnTo>
                  <a:pt x="952323" y="952323"/>
                </a:lnTo>
                <a:lnTo>
                  <a:pt x="0" y="952323"/>
                </a:lnTo>
                <a:lnTo>
                  <a:pt x="0" y="0"/>
                </a:lnTo>
                <a:close/>
              </a:path>
            </a:pathLst>
          </a:custGeom>
          <a:blipFill>
            <a:blip r:embed="rId7"/>
            <a:stretch>
              <a:fillRect/>
            </a:stretch>
          </a:blipFill>
        </p:spPr>
        <p:txBody>
          <a:bodyPr/>
          <a:lstStyle/>
          <a:p>
            <a:endParaRPr lang="en-CH"/>
          </a:p>
        </p:txBody>
      </p:sp>
      <p:sp>
        <p:nvSpPr>
          <p:cNvPr id="9" name="AutoShape 9"/>
          <p:cNvSpPr/>
          <p:nvPr/>
        </p:nvSpPr>
        <p:spPr>
          <a:xfrm flipV="1">
            <a:off x="5930908" y="9244012"/>
            <a:ext cx="12357092" cy="14288"/>
          </a:xfrm>
          <a:prstGeom prst="line">
            <a:avLst/>
          </a:prstGeom>
          <a:ln w="28575" cap="flat">
            <a:solidFill>
              <a:srgbClr val="1C1C1C"/>
            </a:solidFill>
            <a:prstDash val="solid"/>
            <a:headEnd type="none" w="sm" len="sm"/>
            <a:tailEnd type="none" w="sm" len="sm"/>
          </a:ln>
        </p:spPr>
        <p:txBody>
          <a:bodyPr/>
          <a:lstStyle/>
          <a:p>
            <a:endParaRPr lang="en-CH"/>
          </a:p>
        </p:txBody>
      </p:sp>
      <p:sp>
        <p:nvSpPr>
          <p:cNvPr id="10" name="TextBox 10"/>
          <p:cNvSpPr txBox="1"/>
          <p:nvPr/>
        </p:nvSpPr>
        <p:spPr>
          <a:xfrm>
            <a:off x="1028700" y="3168747"/>
            <a:ext cx="7781572" cy="5928995"/>
          </a:xfrm>
          <a:prstGeom prst="rect">
            <a:avLst/>
          </a:prstGeom>
        </p:spPr>
        <p:txBody>
          <a:bodyPr lIns="0" tIns="0" rIns="0" bIns="0" rtlCol="0" anchor="t">
            <a:spAutoFit/>
          </a:bodyPr>
          <a:lstStyle/>
          <a:p>
            <a:pPr algn="l">
              <a:lnSpc>
                <a:spcPts val="2380"/>
              </a:lnSpc>
            </a:pPr>
            <a:r>
              <a:rPr lang="en-US" sz="1700" dirty="0">
                <a:solidFill>
                  <a:srgbClr val="000000"/>
                </a:solidFill>
                <a:latin typeface="Arial"/>
                <a:ea typeface="Arial"/>
                <a:cs typeface="Arial"/>
                <a:sym typeface="Arial"/>
              </a:rPr>
              <a:t>Our analysis shows that the </a:t>
            </a:r>
            <a:r>
              <a:rPr lang="en-US" sz="1700" b="1" dirty="0">
                <a:solidFill>
                  <a:srgbClr val="000000"/>
                </a:solidFill>
                <a:latin typeface="Arial Bold"/>
                <a:ea typeface="Arial Bold"/>
                <a:cs typeface="Arial Bold"/>
                <a:sym typeface="Arial Bold"/>
              </a:rPr>
              <a:t>Information-optimized portfolio offers the best balance between risk and return compared to the benchmark</a:t>
            </a:r>
            <a:r>
              <a:rPr lang="en-US" sz="1700" dirty="0">
                <a:solidFill>
                  <a:srgbClr val="000000"/>
                </a:solidFill>
                <a:latin typeface="Arial"/>
                <a:ea typeface="Arial"/>
                <a:cs typeface="Arial"/>
                <a:sym typeface="Arial"/>
              </a:rPr>
              <a:t>, maintaining low volatility while closely tracking the benchmark. This portfolio’s stability, as confirmed by the GARCH volatility model, ensures reliable performance even in volatile markets.</a:t>
            </a:r>
          </a:p>
          <a:p>
            <a:pPr algn="l">
              <a:lnSpc>
                <a:spcPts val="2380"/>
              </a:lnSpc>
            </a:pPr>
            <a:endParaRPr lang="en-US" sz="1700" dirty="0">
              <a:solidFill>
                <a:srgbClr val="000000"/>
              </a:solidFill>
              <a:latin typeface="Arial"/>
              <a:ea typeface="Arial"/>
              <a:cs typeface="Arial"/>
              <a:sym typeface="Arial"/>
            </a:endParaRPr>
          </a:p>
          <a:p>
            <a:pPr algn="l">
              <a:lnSpc>
                <a:spcPts val="2380"/>
              </a:lnSpc>
            </a:pPr>
            <a:r>
              <a:rPr lang="en-US" sz="1700" dirty="0">
                <a:solidFill>
                  <a:srgbClr val="000000"/>
                </a:solidFill>
                <a:latin typeface="Arial"/>
                <a:ea typeface="Arial"/>
                <a:cs typeface="Arial"/>
                <a:sym typeface="Arial"/>
              </a:rPr>
              <a:t>The Sharpe-optimized portfolio delivered higher returns but with greater volatility compared to the benchmark, while the equally weighted portfolio lagged in terms of risk-return efficiency. Both optimized portfolios outperformed the benchmark, highlighting the value of strategic optimization in enhancing performance.</a:t>
            </a:r>
          </a:p>
          <a:p>
            <a:pPr algn="l">
              <a:lnSpc>
                <a:spcPts val="2380"/>
              </a:lnSpc>
            </a:pPr>
            <a:endParaRPr lang="en-US" sz="1700" dirty="0">
              <a:solidFill>
                <a:srgbClr val="000000"/>
              </a:solidFill>
              <a:latin typeface="Arial"/>
              <a:ea typeface="Arial"/>
              <a:cs typeface="Arial"/>
              <a:sym typeface="Arial"/>
            </a:endParaRPr>
          </a:p>
          <a:p>
            <a:pPr algn="l">
              <a:lnSpc>
                <a:spcPts val="2380"/>
              </a:lnSpc>
            </a:pPr>
            <a:r>
              <a:rPr lang="en-US" sz="1700" dirty="0">
                <a:solidFill>
                  <a:srgbClr val="000000"/>
                </a:solidFill>
                <a:latin typeface="Arial"/>
                <a:ea typeface="Arial"/>
                <a:cs typeface="Arial"/>
                <a:sym typeface="Arial"/>
              </a:rPr>
              <a:t>With a </a:t>
            </a:r>
            <a:r>
              <a:rPr lang="en-US" sz="1700" dirty="0" err="1">
                <a:solidFill>
                  <a:srgbClr val="000000"/>
                </a:solidFill>
                <a:latin typeface="Arial"/>
                <a:ea typeface="Arial"/>
                <a:cs typeface="Arial"/>
                <a:sym typeface="Arial"/>
              </a:rPr>
              <a:t>VaR</a:t>
            </a:r>
            <a:r>
              <a:rPr lang="en-US" sz="1700" dirty="0">
                <a:solidFill>
                  <a:srgbClr val="000000"/>
                </a:solidFill>
                <a:latin typeface="Arial"/>
                <a:ea typeface="Arial"/>
                <a:cs typeface="Arial"/>
                <a:sym typeface="Arial"/>
              </a:rPr>
              <a:t> of 3.35% monthly and 11.6% annually, the Information-optimized portfolio demonstrates </a:t>
            </a:r>
            <a:r>
              <a:rPr lang="en-US" sz="1700" b="1" dirty="0">
                <a:solidFill>
                  <a:srgbClr val="000000"/>
                </a:solidFill>
                <a:latin typeface="Arial Bold"/>
                <a:ea typeface="Arial Bold"/>
                <a:cs typeface="Arial Bold"/>
                <a:sym typeface="Arial Bold"/>
              </a:rPr>
              <a:t>effective risk control</a:t>
            </a:r>
            <a:r>
              <a:rPr lang="en-US" sz="1700" dirty="0">
                <a:solidFill>
                  <a:srgbClr val="000000"/>
                </a:solidFill>
                <a:latin typeface="Arial"/>
                <a:ea typeface="Arial"/>
                <a:cs typeface="Arial"/>
                <a:sym typeface="Arial"/>
              </a:rPr>
              <a:t>, designed to manage downside risks while capturing stable returns.</a:t>
            </a:r>
          </a:p>
          <a:p>
            <a:pPr algn="l">
              <a:lnSpc>
                <a:spcPts val="2380"/>
              </a:lnSpc>
            </a:pPr>
            <a:endParaRPr lang="en-US" sz="1700" dirty="0">
              <a:solidFill>
                <a:srgbClr val="000000"/>
              </a:solidFill>
              <a:latin typeface="Arial"/>
              <a:ea typeface="Arial"/>
              <a:cs typeface="Arial"/>
              <a:sym typeface="Arial"/>
            </a:endParaRPr>
          </a:p>
          <a:p>
            <a:pPr algn="l">
              <a:lnSpc>
                <a:spcPts val="2380"/>
              </a:lnSpc>
            </a:pPr>
            <a:r>
              <a:rPr lang="en-US" sz="1700" dirty="0">
                <a:solidFill>
                  <a:srgbClr val="000000"/>
                </a:solidFill>
                <a:latin typeface="Arial"/>
                <a:ea typeface="Arial"/>
                <a:cs typeface="Arial"/>
                <a:sym typeface="Arial"/>
              </a:rPr>
              <a:t>In the face of </a:t>
            </a:r>
            <a:r>
              <a:rPr lang="en-US" sz="1700" b="1" dirty="0">
                <a:solidFill>
                  <a:srgbClr val="000000"/>
                </a:solidFill>
                <a:latin typeface="Arial Bold"/>
                <a:ea typeface="Arial Bold"/>
                <a:cs typeface="Arial Bold"/>
                <a:sym typeface="Arial Bold"/>
              </a:rPr>
              <a:t>2024’s financial challenges</a:t>
            </a:r>
            <a:r>
              <a:rPr lang="en-US" sz="1700" dirty="0">
                <a:solidFill>
                  <a:srgbClr val="000000"/>
                </a:solidFill>
                <a:latin typeface="Arial"/>
                <a:ea typeface="Arial"/>
                <a:cs typeface="Arial"/>
                <a:sym typeface="Arial"/>
              </a:rPr>
              <a:t>, including inflation and geopolitical tensions, our diversified strategy across key sectors like technology and financial services ensures </a:t>
            </a:r>
            <a:r>
              <a:rPr lang="en-US" sz="1700" b="1" dirty="0">
                <a:solidFill>
                  <a:srgbClr val="000000"/>
                </a:solidFill>
                <a:latin typeface="Arial Bold"/>
                <a:ea typeface="Arial Bold"/>
                <a:cs typeface="Arial Bold"/>
                <a:sym typeface="Arial Bold"/>
              </a:rPr>
              <a:t>resilience and growth</a:t>
            </a:r>
            <a:r>
              <a:rPr lang="en-US" sz="1700" dirty="0">
                <a:solidFill>
                  <a:srgbClr val="000000"/>
                </a:solidFill>
                <a:latin typeface="Arial"/>
                <a:ea typeface="Arial"/>
                <a:cs typeface="Arial"/>
                <a:sym typeface="Arial"/>
              </a:rPr>
              <a:t>. By focusing on risk management and optimization, we are well-positioned to deliver </a:t>
            </a:r>
            <a:r>
              <a:rPr lang="en-US" sz="1700" b="1" dirty="0">
                <a:solidFill>
                  <a:srgbClr val="000000"/>
                </a:solidFill>
                <a:latin typeface="Arial Bold"/>
                <a:ea typeface="Arial Bold"/>
                <a:cs typeface="Arial Bold"/>
                <a:sym typeface="Arial Bold"/>
              </a:rPr>
              <a:t>sustainable</a:t>
            </a:r>
            <a:r>
              <a:rPr lang="en-US" sz="1700" dirty="0">
                <a:solidFill>
                  <a:srgbClr val="000000"/>
                </a:solidFill>
                <a:latin typeface="Arial"/>
                <a:ea typeface="Arial"/>
                <a:cs typeface="Arial"/>
                <a:sym typeface="Arial"/>
              </a:rPr>
              <a:t>, </a:t>
            </a:r>
            <a:r>
              <a:rPr lang="en-US" sz="1700" b="1" dirty="0">
                <a:solidFill>
                  <a:srgbClr val="000000"/>
                </a:solidFill>
                <a:latin typeface="Arial Bold"/>
                <a:ea typeface="Arial Bold"/>
                <a:cs typeface="Arial Bold"/>
                <a:sym typeface="Arial Bold"/>
              </a:rPr>
              <a:t>long-term returns.</a:t>
            </a:r>
          </a:p>
          <a:p>
            <a:pPr algn="l">
              <a:lnSpc>
                <a:spcPts val="2380"/>
              </a:lnSpc>
            </a:pPr>
            <a:endParaRPr lang="en-US" sz="1700" b="1" dirty="0">
              <a:solidFill>
                <a:srgbClr val="000000"/>
              </a:solidFill>
              <a:latin typeface="Arial Bold"/>
              <a:ea typeface="Arial Bold"/>
              <a:cs typeface="Arial Bold"/>
              <a:sym typeface="Arial Bold"/>
            </a:endParaRPr>
          </a:p>
        </p:txBody>
      </p:sp>
      <p:sp>
        <p:nvSpPr>
          <p:cNvPr id="11" name="TextBox 11"/>
          <p:cNvSpPr txBox="1"/>
          <p:nvPr/>
        </p:nvSpPr>
        <p:spPr>
          <a:xfrm>
            <a:off x="1513582" y="1193318"/>
            <a:ext cx="3793337" cy="295275"/>
          </a:xfrm>
          <a:prstGeom prst="rect">
            <a:avLst/>
          </a:prstGeom>
        </p:spPr>
        <p:txBody>
          <a:bodyPr lIns="0" tIns="0" rIns="0" bIns="0" rtlCol="0" anchor="t">
            <a:spAutoFit/>
          </a:bodyPr>
          <a:lstStyle/>
          <a:p>
            <a:pPr algn="l">
              <a:lnSpc>
                <a:spcPts val="2100"/>
              </a:lnSpc>
            </a:pPr>
            <a:r>
              <a:rPr lang="en-US" sz="1500" spc="179">
                <a:solidFill>
                  <a:srgbClr val="000000"/>
                </a:solidFill>
                <a:latin typeface="Arial"/>
                <a:ea typeface="Arial"/>
                <a:cs typeface="Arial"/>
                <a:sym typeface="Arial"/>
              </a:rPr>
              <a:t>AURORA CAPITAL MANAGEMENT</a:t>
            </a:r>
          </a:p>
        </p:txBody>
      </p:sp>
      <p:sp>
        <p:nvSpPr>
          <p:cNvPr id="12" name="TextBox 12"/>
          <p:cNvSpPr txBox="1"/>
          <p:nvPr/>
        </p:nvSpPr>
        <p:spPr>
          <a:xfrm>
            <a:off x="1028700" y="1892040"/>
            <a:ext cx="7781572" cy="1123950"/>
          </a:xfrm>
          <a:prstGeom prst="rect">
            <a:avLst/>
          </a:prstGeom>
        </p:spPr>
        <p:txBody>
          <a:bodyPr lIns="0" tIns="0" rIns="0" bIns="0" rtlCol="0" anchor="t">
            <a:spAutoFit/>
          </a:bodyPr>
          <a:lstStyle/>
          <a:p>
            <a:pPr algn="l">
              <a:lnSpc>
                <a:spcPts val="8100"/>
              </a:lnSpc>
            </a:pPr>
            <a:r>
              <a:rPr lang="en-US" sz="6000" b="1">
                <a:solidFill>
                  <a:srgbClr val="000000"/>
                </a:solidFill>
                <a:latin typeface="Arial Bold"/>
                <a:ea typeface="Arial Bold"/>
                <a:cs typeface="Arial Bold"/>
                <a:sym typeface="Arial Bold"/>
              </a:rPr>
              <a:t>CONCLUSIONS</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333" b="-9333"/>
            </a:stretch>
          </a:blipFill>
        </p:spPr>
        <p:txBody>
          <a:bodyPr/>
          <a:lstStyle/>
          <a:p>
            <a:endParaRPr lang="en-CH"/>
          </a:p>
        </p:txBody>
      </p:sp>
      <p:sp>
        <p:nvSpPr>
          <p:cNvPr id="3" name="TextBox 3"/>
          <p:cNvSpPr txBox="1"/>
          <p:nvPr/>
        </p:nvSpPr>
        <p:spPr>
          <a:xfrm>
            <a:off x="1666303" y="4317440"/>
            <a:ext cx="6057632" cy="1009650"/>
          </a:xfrm>
          <a:prstGeom prst="rect">
            <a:avLst/>
          </a:prstGeom>
        </p:spPr>
        <p:txBody>
          <a:bodyPr lIns="0" tIns="0" rIns="0" bIns="0" rtlCol="0" anchor="t">
            <a:spAutoFit/>
          </a:bodyPr>
          <a:lstStyle/>
          <a:p>
            <a:pPr algn="l">
              <a:lnSpc>
                <a:spcPts val="8100"/>
              </a:lnSpc>
            </a:pPr>
            <a:r>
              <a:rPr lang="en-US" sz="6000" b="1" spc="-150">
                <a:solidFill>
                  <a:srgbClr val="B3A492"/>
                </a:solidFill>
                <a:latin typeface="TT Hoves Bold"/>
                <a:ea typeface="TT Hoves Bold"/>
                <a:cs typeface="TT Hoves Bold"/>
                <a:sym typeface="TT Hoves Bold"/>
              </a:rPr>
              <a:t>LET'S CONNECT</a:t>
            </a:r>
          </a:p>
        </p:txBody>
      </p:sp>
      <p:sp>
        <p:nvSpPr>
          <p:cNvPr id="4" name="TextBox 4"/>
          <p:cNvSpPr txBox="1"/>
          <p:nvPr/>
        </p:nvSpPr>
        <p:spPr>
          <a:xfrm>
            <a:off x="12143107" y="4944819"/>
            <a:ext cx="4478457" cy="382270"/>
          </a:xfrm>
          <a:prstGeom prst="rect">
            <a:avLst/>
          </a:prstGeom>
        </p:spPr>
        <p:txBody>
          <a:bodyPr lIns="0" tIns="0" rIns="0" bIns="0" rtlCol="0" anchor="t">
            <a:spAutoFit/>
          </a:bodyPr>
          <a:lstStyle/>
          <a:p>
            <a:pPr algn="r">
              <a:lnSpc>
                <a:spcPts val="3079"/>
              </a:lnSpc>
            </a:pPr>
            <a:r>
              <a:rPr lang="en-US" sz="2199" spc="147">
                <a:solidFill>
                  <a:srgbClr val="B3A492"/>
                </a:solidFill>
                <a:latin typeface="DM Sans"/>
                <a:ea typeface="DM Sans"/>
                <a:cs typeface="DM Sans"/>
                <a:sym typeface="DM Sans"/>
              </a:rPr>
              <a:t>+41 78 209 41 52</a:t>
            </a:r>
          </a:p>
        </p:txBody>
      </p:sp>
      <p:sp>
        <p:nvSpPr>
          <p:cNvPr id="5" name="TextBox 5"/>
          <p:cNvSpPr txBox="1"/>
          <p:nvPr/>
        </p:nvSpPr>
        <p:spPr>
          <a:xfrm>
            <a:off x="11079290" y="5403290"/>
            <a:ext cx="5542275" cy="382270"/>
          </a:xfrm>
          <a:prstGeom prst="rect">
            <a:avLst/>
          </a:prstGeom>
        </p:spPr>
        <p:txBody>
          <a:bodyPr lIns="0" tIns="0" rIns="0" bIns="0" rtlCol="0" anchor="t">
            <a:spAutoFit/>
          </a:bodyPr>
          <a:lstStyle/>
          <a:p>
            <a:pPr algn="r">
              <a:lnSpc>
                <a:spcPts val="3079"/>
              </a:lnSpc>
            </a:pPr>
            <a:r>
              <a:rPr lang="en-US" sz="2199" spc="147">
                <a:solidFill>
                  <a:srgbClr val="B3A492"/>
                </a:solidFill>
                <a:latin typeface="DM Sans"/>
                <a:ea typeface="DM Sans"/>
                <a:cs typeface="DM Sans"/>
                <a:sym typeface="DM Sans"/>
              </a:rPr>
              <a:t>info@auroracapm.ch</a:t>
            </a:r>
          </a:p>
        </p:txBody>
      </p:sp>
      <p:sp>
        <p:nvSpPr>
          <p:cNvPr id="6" name="TextBox 6"/>
          <p:cNvSpPr txBox="1"/>
          <p:nvPr/>
        </p:nvSpPr>
        <p:spPr>
          <a:xfrm>
            <a:off x="1666303" y="5403290"/>
            <a:ext cx="5542275" cy="382270"/>
          </a:xfrm>
          <a:prstGeom prst="rect">
            <a:avLst/>
          </a:prstGeom>
        </p:spPr>
        <p:txBody>
          <a:bodyPr lIns="0" tIns="0" rIns="0" bIns="0" rtlCol="0" anchor="t">
            <a:spAutoFit/>
          </a:bodyPr>
          <a:lstStyle/>
          <a:p>
            <a:pPr algn="just">
              <a:lnSpc>
                <a:spcPts val="3079"/>
              </a:lnSpc>
            </a:pPr>
            <a:r>
              <a:rPr lang="en-US" sz="2199" spc="147">
                <a:solidFill>
                  <a:srgbClr val="B3A492"/>
                </a:solidFill>
                <a:latin typeface="DM Sans"/>
                <a:ea typeface="DM Sans"/>
                <a:cs typeface="DM Sans"/>
                <a:sym typeface="DM Sans"/>
              </a:rPr>
              <a:t>Thank You for Attention</a:t>
            </a:r>
          </a:p>
        </p:txBody>
      </p:sp>
      <p:sp>
        <p:nvSpPr>
          <p:cNvPr id="7" name="AutoShape 7"/>
          <p:cNvSpPr/>
          <p:nvPr/>
        </p:nvSpPr>
        <p:spPr>
          <a:xfrm flipV="1">
            <a:off x="5604603" y="9123998"/>
            <a:ext cx="12683397" cy="0"/>
          </a:xfrm>
          <a:prstGeom prst="line">
            <a:avLst/>
          </a:prstGeom>
          <a:ln w="28575" cap="flat">
            <a:solidFill>
              <a:srgbClr val="B3A492"/>
            </a:solidFill>
            <a:prstDash val="solid"/>
            <a:headEnd type="none" w="sm" len="sm"/>
            <a:tailEnd type="none" w="sm" len="sm"/>
          </a:ln>
        </p:spPr>
        <p:txBody>
          <a:bodyPr/>
          <a:lstStyle/>
          <a:p>
            <a:endParaRPr lang="en-CH"/>
          </a:p>
        </p:txBody>
      </p:sp>
      <p:sp>
        <p:nvSpPr>
          <p:cNvPr id="8" name="TextBox 8"/>
          <p:cNvSpPr txBox="1"/>
          <p:nvPr/>
        </p:nvSpPr>
        <p:spPr>
          <a:xfrm>
            <a:off x="478554" y="8956040"/>
            <a:ext cx="5164149" cy="258276"/>
          </a:xfrm>
          <a:prstGeom prst="rect">
            <a:avLst/>
          </a:prstGeom>
        </p:spPr>
        <p:txBody>
          <a:bodyPr lIns="0" tIns="0" rIns="0" bIns="0" rtlCol="0" anchor="t">
            <a:spAutoFit/>
          </a:bodyPr>
          <a:lstStyle/>
          <a:p>
            <a:pPr algn="l">
              <a:lnSpc>
                <a:spcPts val="2240"/>
              </a:lnSpc>
            </a:pPr>
            <a:r>
              <a:rPr lang="en-US" sz="1600" u="sng" spc="144" dirty="0">
                <a:solidFill>
                  <a:srgbClr val="B3A492"/>
                </a:solidFill>
                <a:latin typeface="Arial"/>
                <a:ea typeface="Arial"/>
                <a:cs typeface="Arial"/>
                <a:sym typeface="Arial"/>
                <a:hlinkClick r:id="rId3" tooltip="https://elvebs.github.io/AuroraCapm/">
                  <a:extLst>
                    <a:ext uri="{A12FA001-AC4F-418D-AE19-62706E023703}">
                      <ahyp:hlinkClr xmlns:ahyp="http://schemas.microsoft.com/office/drawing/2018/hyperlinkcolor" val="tx"/>
                    </a:ext>
                  </a:extLst>
                </a:hlinkClick>
              </a:rPr>
              <a:t>HTTPS://AURORACAPM.CH</a:t>
            </a:r>
          </a:p>
        </p:txBody>
      </p:sp>
      <p:sp>
        <p:nvSpPr>
          <p:cNvPr id="9" name="Freeform 9"/>
          <p:cNvSpPr/>
          <p:nvPr/>
        </p:nvSpPr>
        <p:spPr>
          <a:xfrm>
            <a:off x="13856712" y="1253692"/>
            <a:ext cx="2764853" cy="2581681"/>
          </a:xfrm>
          <a:custGeom>
            <a:avLst/>
            <a:gdLst/>
            <a:ahLst/>
            <a:cxnLst/>
            <a:rect l="l" t="t" r="r" b="b"/>
            <a:pathLst>
              <a:path w="2764853" h="2581681">
                <a:moveTo>
                  <a:pt x="0" y="0"/>
                </a:moveTo>
                <a:lnTo>
                  <a:pt x="2764852" y="0"/>
                </a:lnTo>
                <a:lnTo>
                  <a:pt x="2764852" y="2581682"/>
                </a:lnTo>
                <a:lnTo>
                  <a:pt x="0" y="25816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CH"/>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CFC8C1"/>
        </a:solidFill>
        <a:effectLst/>
      </p:bgPr>
    </p:bg>
    <p:spTree>
      <p:nvGrpSpPr>
        <p:cNvPr id="1" name=""/>
        <p:cNvGrpSpPr/>
        <p:nvPr/>
      </p:nvGrpSpPr>
      <p:grpSpPr>
        <a:xfrm>
          <a:off x="0" y="0"/>
          <a:ext cx="0" cy="0"/>
          <a:chOff x="0" y="0"/>
          <a:chExt cx="0" cy="0"/>
        </a:xfrm>
      </p:grpSpPr>
      <p:grpSp>
        <p:nvGrpSpPr>
          <p:cNvPr id="2" name="Group 2"/>
          <p:cNvGrpSpPr/>
          <p:nvPr/>
        </p:nvGrpSpPr>
        <p:grpSpPr>
          <a:xfrm>
            <a:off x="10651328" y="0"/>
            <a:ext cx="7636672" cy="10287000"/>
            <a:chOff x="0" y="0"/>
            <a:chExt cx="1183120" cy="1593725"/>
          </a:xfrm>
        </p:grpSpPr>
        <p:sp>
          <p:nvSpPr>
            <p:cNvPr id="3" name="Freeform 3"/>
            <p:cNvSpPr/>
            <p:nvPr/>
          </p:nvSpPr>
          <p:spPr>
            <a:xfrm>
              <a:off x="0" y="0"/>
              <a:ext cx="1183120" cy="1593725"/>
            </a:xfrm>
            <a:custGeom>
              <a:avLst/>
              <a:gdLst/>
              <a:ahLst/>
              <a:cxnLst/>
              <a:rect l="l" t="t" r="r" b="b"/>
              <a:pathLst>
                <a:path w="1183120" h="1593725">
                  <a:moveTo>
                    <a:pt x="0" y="0"/>
                  </a:moveTo>
                  <a:lnTo>
                    <a:pt x="1183120" y="0"/>
                  </a:lnTo>
                  <a:lnTo>
                    <a:pt x="1183120" y="1593725"/>
                  </a:lnTo>
                  <a:lnTo>
                    <a:pt x="0" y="1593725"/>
                  </a:lnTo>
                  <a:close/>
                </a:path>
              </a:pathLst>
            </a:custGeom>
            <a:blipFill>
              <a:blip r:embed="rId2"/>
              <a:stretch>
                <a:fillRect t="-5711" b="-5711"/>
              </a:stretch>
            </a:blipFill>
          </p:spPr>
          <p:txBody>
            <a:bodyPr/>
            <a:lstStyle/>
            <a:p>
              <a:endParaRPr lang="en-CH"/>
            </a:p>
          </p:txBody>
        </p:sp>
      </p:grpSp>
      <p:sp>
        <p:nvSpPr>
          <p:cNvPr id="4" name="AutoShape 4"/>
          <p:cNvSpPr/>
          <p:nvPr/>
        </p:nvSpPr>
        <p:spPr>
          <a:xfrm>
            <a:off x="1513582" y="1613853"/>
            <a:ext cx="1648872" cy="0"/>
          </a:xfrm>
          <a:prstGeom prst="line">
            <a:avLst/>
          </a:prstGeom>
          <a:ln w="28575" cap="flat">
            <a:solidFill>
              <a:srgbClr val="1C1C1C"/>
            </a:solidFill>
            <a:prstDash val="solid"/>
            <a:headEnd type="none" w="sm" len="sm"/>
            <a:tailEnd type="none" w="sm" len="sm"/>
          </a:ln>
        </p:spPr>
        <p:txBody>
          <a:bodyPr/>
          <a:lstStyle/>
          <a:p>
            <a:endParaRPr lang="en-CH"/>
          </a:p>
        </p:txBody>
      </p:sp>
      <p:sp>
        <p:nvSpPr>
          <p:cNvPr id="5" name="TextBox 5"/>
          <p:cNvSpPr txBox="1"/>
          <p:nvPr/>
        </p:nvSpPr>
        <p:spPr>
          <a:xfrm>
            <a:off x="1513582" y="1991678"/>
            <a:ext cx="5977644" cy="1123950"/>
          </a:xfrm>
          <a:prstGeom prst="rect">
            <a:avLst/>
          </a:prstGeom>
        </p:spPr>
        <p:txBody>
          <a:bodyPr lIns="0" tIns="0" rIns="0" bIns="0" rtlCol="0" anchor="t">
            <a:spAutoFit/>
          </a:bodyPr>
          <a:lstStyle/>
          <a:p>
            <a:pPr algn="l">
              <a:lnSpc>
                <a:spcPts val="8100"/>
              </a:lnSpc>
            </a:pPr>
            <a:r>
              <a:rPr lang="en-US" sz="6000" b="1">
                <a:solidFill>
                  <a:srgbClr val="1C1C1C"/>
                </a:solidFill>
                <a:latin typeface="Arial Bold"/>
                <a:ea typeface="Arial Bold"/>
                <a:cs typeface="Arial Bold"/>
                <a:sym typeface="Arial Bold"/>
              </a:rPr>
              <a:t>OUR COMPANY</a:t>
            </a:r>
          </a:p>
        </p:txBody>
      </p:sp>
      <p:sp>
        <p:nvSpPr>
          <p:cNvPr id="6" name="TextBox 6"/>
          <p:cNvSpPr txBox="1"/>
          <p:nvPr/>
        </p:nvSpPr>
        <p:spPr>
          <a:xfrm>
            <a:off x="1532632" y="1174843"/>
            <a:ext cx="3793337" cy="295275"/>
          </a:xfrm>
          <a:prstGeom prst="rect">
            <a:avLst/>
          </a:prstGeom>
        </p:spPr>
        <p:txBody>
          <a:bodyPr lIns="0" tIns="0" rIns="0" bIns="0" rtlCol="0" anchor="t">
            <a:spAutoFit/>
          </a:bodyPr>
          <a:lstStyle/>
          <a:p>
            <a:pPr algn="l">
              <a:lnSpc>
                <a:spcPts val="2100"/>
              </a:lnSpc>
            </a:pPr>
            <a:r>
              <a:rPr lang="en-US" sz="1500" spc="179">
                <a:solidFill>
                  <a:srgbClr val="000000"/>
                </a:solidFill>
                <a:latin typeface="Arial"/>
                <a:ea typeface="Arial"/>
                <a:cs typeface="Arial"/>
                <a:sym typeface="Arial"/>
              </a:rPr>
              <a:t>AURORA CAPITAL MANAGEMENT</a:t>
            </a:r>
          </a:p>
        </p:txBody>
      </p:sp>
      <p:sp>
        <p:nvSpPr>
          <p:cNvPr id="7" name="TextBox 7"/>
          <p:cNvSpPr txBox="1"/>
          <p:nvPr/>
        </p:nvSpPr>
        <p:spPr>
          <a:xfrm>
            <a:off x="1513582" y="3620453"/>
            <a:ext cx="7021988" cy="2976245"/>
          </a:xfrm>
          <a:prstGeom prst="rect">
            <a:avLst/>
          </a:prstGeom>
        </p:spPr>
        <p:txBody>
          <a:bodyPr lIns="0" tIns="0" rIns="0" bIns="0" rtlCol="0" anchor="t">
            <a:spAutoFit/>
          </a:bodyPr>
          <a:lstStyle/>
          <a:p>
            <a:pPr algn="l">
              <a:lnSpc>
                <a:spcPts val="2380"/>
              </a:lnSpc>
            </a:pPr>
            <a:r>
              <a:rPr lang="en-US" sz="1700">
                <a:solidFill>
                  <a:srgbClr val="000000"/>
                </a:solidFill>
                <a:latin typeface="Arial"/>
                <a:ea typeface="Arial"/>
                <a:cs typeface="Arial"/>
                <a:sym typeface="Arial"/>
              </a:rPr>
              <a:t>Founded in October 2024 in Lugano, Switzerland, </a:t>
            </a:r>
            <a:r>
              <a:rPr lang="en-US" sz="1700" b="1">
                <a:solidFill>
                  <a:srgbClr val="000000"/>
                </a:solidFill>
                <a:latin typeface="Arial Bold"/>
                <a:ea typeface="Arial Bold"/>
                <a:cs typeface="Arial Bold"/>
                <a:sym typeface="Arial Bold"/>
              </a:rPr>
              <a:t>Aurora Capital Management </a:t>
            </a:r>
            <a:r>
              <a:rPr lang="en-US" sz="1700">
                <a:solidFill>
                  <a:srgbClr val="000000"/>
                </a:solidFill>
                <a:latin typeface="Arial"/>
                <a:ea typeface="Arial"/>
                <a:cs typeface="Arial"/>
                <a:sym typeface="Arial"/>
              </a:rPr>
              <a:t>is a dynamic and forward-looking asset management firm.</a:t>
            </a:r>
          </a:p>
          <a:p>
            <a:pPr algn="l">
              <a:lnSpc>
                <a:spcPts val="2380"/>
              </a:lnSpc>
            </a:pPr>
            <a:endParaRPr lang="en-US" sz="1700">
              <a:solidFill>
                <a:srgbClr val="000000"/>
              </a:solidFill>
              <a:latin typeface="Arial"/>
              <a:ea typeface="Arial"/>
              <a:cs typeface="Arial"/>
              <a:sym typeface="Arial"/>
            </a:endParaRPr>
          </a:p>
          <a:p>
            <a:pPr algn="l">
              <a:lnSpc>
                <a:spcPts val="2380"/>
              </a:lnSpc>
            </a:pPr>
            <a:r>
              <a:rPr lang="en-US" sz="1700">
                <a:solidFill>
                  <a:srgbClr val="000000"/>
                </a:solidFill>
                <a:latin typeface="Arial"/>
                <a:ea typeface="Arial"/>
                <a:cs typeface="Arial"/>
                <a:sym typeface="Arial"/>
              </a:rPr>
              <a:t>The company represents the combined vision and expertise of five accomplished students from the Università della Svizzera Italiana (USI), united by a shared passion for finance, technology, and innovation. </a:t>
            </a:r>
          </a:p>
          <a:p>
            <a:pPr algn="l">
              <a:lnSpc>
                <a:spcPts val="2380"/>
              </a:lnSpc>
            </a:pPr>
            <a:endParaRPr lang="en-US" sz="1700">
              <a:solidFill>
                <a:srgbClr val="000000"/>
              </a:solidFill>
              <a:latin typeface="Arial"/>
              <a:ea typeface="Arial"/>
              <a:cs typeface="Arial"/>
              <a:sym typeface="Arial"/>
            </a:endParaRPr>
          </a:p>
          <a:p>
            <a:pPr algn="l">
              <a:lnSpc>
                <a:spcPts val="2380"/>
              </a:lnSpc>
            </a:pPr>
            <a:r>
              <a:rPr lang="en-US" sz="1700">
                <a:solidFill>
                  <a:srgbClr val="000000"/>
                </a:solidFill>
                <a:latin typeface="Arial"/>
                <a:ea typeface="Arial"/>
                <a:cs typeface="Arial"/>
                <a:sym typeface="Arial"/>
              </a:rPr>
              <a:t>With a fresh approach to digital finance and fintech, Aurora Capital Management is poised to make a significant impact in the evolving landscape of asset management.</a:t>
            </a:r>
          </a:p>
        </p:txBody>
      </p:sp>
      <p:sp>
        <p:nvSpPr>
          <p:cNvPr id="8" name="AutoShape 8"/>
          <p:cNvSpPr/>
          <p:nvPr/>
        </p:nvSpPr>
        <p:spPr>
          <a:xfrm flipV="1">
            <a:off x="6016793" y="9123998"/>
            <a:ext cx="12271207" cy="16510"/>
          </a:xfrm>
          <a:prstGeom prst="line">
            <a:avLst/>
          </a:prstGeom>
          <a:ln w="28575" cap="flat">
            <a:solidFill>
              <a:srgbClr val="1C1C1C"/>
            </a:solidFill>
            <a:prstDash val="solid"/>
            <a:headEnd type="none" w="sm" len="sm"/>
            <a:tailEnd type="none" w="sm" len="sm"/>
          </a:ln>
        </p:spPr>
        <p:txBody>
          <a:bodyPr/>
          <a:lstStyle/>
          <a:p>
            <a:endParaRPr lang="en-CH"/>
          </a:p>
        </p:txBody>
      </p:sp>
      <p:sp>
        <p:nvSpPr>
          <p:cNvPr id="9" name="TextBox 9"/>
          <p:cNvSpPr txBox="1"/>
          <p:nvPr/>
        </p:nvSpPr>
        <p:spPr>
          <a:xfrm>
            <a:off x="1532632" y="8956040"/>
            <a:ext cx="5164149" cy="258276"/>
          </a:xfrm>
          <a:prstGeom prst="rect">
            <a:avLst/>
          </a:prstGeom>
        </p:spPr>
        <p:txBody>
          <a:bodyPr lIns="0" tIns="0" rIns="0" bIns="0" rtlCol="0" anchor="t">
            <a:spAutoFit/>
          </a:bodyPr>
          <a:lstStyle/>
          <a:p>
            <a:pPr algn="l">
              <a:lnSpc>
                <a:spcPts val="2240"/>
              </a:lnSpc>
            </a:pPr>
            <a:r>
              <a:rPr lang="en-US" sz="1600" u="sng" spc="144" dirty="0">
                <a:solidFill>
                  <a:srgbClr val="B3A492"/>
                </a:solidFill>
                <a:latin typeface="Arial"/>
                <a:ea typeface="Arial"/>
                <a:cs typeface="Arial"/>
                <a:sym typeface="Arial"/>
                <a:hlinkClick r:id="rId3" tooltip="https://elvebs.github.io/AuroraCapm/">
                  <a:extLst>
                    <a:ext uri="{A12FA001-AC4F-418D-AE19-62706E023703}">
                      <ahyp:hlinkClr xmlns:ahyp="http://schemas.microsoft.com/office/drawing/2018/hyperlinkcolor" val="tx"/>
                    </a:ext>
                  </a:extLst>
                </a:hlinkClick>
              </a:rPr>
              <a:t>HTTPS://AURORACAPM.CH</a:t>
            </a:r>
          </a:p>
        </p:txBody>
      </p:sp>
      <p:sp>
        <p:nvSpPr>
          <p:cNvPr id="10" name="Freeform 10"/>
          <p:cNvSpPr/>
          <p:nvPr/>
        </p:nvSpPr>
        <p:spPr>
          <a:xfrm>
            <a:off x="160006" y="177518"/>
            <a:ext cx="606615" cy="566427"/>
          </a:xfrm>
          <a:custGeom>
            <a:avLst/>
            <a:gdLst/>
            <a:ahLst/>
            <a:cxnLst/>
            <a:rect l="l" t="t" r="r" b="b"/>
            <a:pathLst>
              <a:path w="606615" h="566427">
                <a:moveTo>
                  <a:pt x="0" y="0"/>
                </a:moveTo>
                <a:lnTo>
                  <a:pt x="606615" y="0"/>
                </a:lnTo>
                <a:lnTo>
                  <a:pt x="606615" y="566427"/>
                </a:lnTo>
                <a:lnTo>
                  <a:pt x="0" y="56642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CH"/>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txBody>
          <a:bodyPr/>
          <a:lstStyle/>
          <a:p>
            <a:endParaRPr lang="en-CH"/>
          </a:p>
        </p:txBody>
      </p:sp>
      <p:grpSp>
        <p:nvGrpSpPr>
          <p:cNvPr id="3" name="Group 3"/>
          <p:cNvGrpSpPr/>
          <p:nvPr/>
        </p:nvGrpSpPr>
        <p:grpSpPr>
          <a:xfrm>
            <a:off x="1028700" y="3140650"/>
            <a:ext cx="2986324" cy="4005701"/>
            <a:chOff x="0" y="0"/>
            <a:chExt cx="980073" cy="1314619"/>
          </a:xfrm>
        </p:grpSpPr>
        <p:sp>
          <p:nvSpPr>
            <p:cNvPr id="4" name="Freeform 4"/>
            <p:cNvSpPr/>
            <p:nvPr/>
          </p:nvSpPr>
          <p:spPr>
            <a:xfrm>
              <a:off x="0" y="0"/>
              <a:ext cx="980073" cy="1314619"/>
            </a:xfrm>
            <a:custGeom>
              <a:avLst/>
              <a:gdLst/>
              <a:ahLst/>
              <a:cxnLst/>
              <a:rect l="l" t="t" r="r" b="b"/>
              <a:pathLst>
                <a:path w="980073" h="1314619">
                  <a:moveTo>
                    <a:pt x="51849" y="0"/>
                  </a:moveTo>
                  <a:lnTo>
                    <a:pt x="928224" y="0"/>
                  </a:lnTo>
                  <a:cubicBezTo>
                    <a:pt x="941975" y="0"/>
                    <a:pt x="955163" y="5463"/>
                    <a:pt x="964887" y="15186"/>
                  </a:cubicBezTo>
                  <a:cubicBezTo>
                    <a:pt x="974610" y="24910"/>
                    <a:pt x="980073" y="38098"/>
                    <a:pt x="980073" y="51849"/>
                  </a:cubicBezTo>
                  <a:lnTo>
                    <a:pt x="980073" y="1262770"/>
                  </a:lnTo>
                  <a:cubicBezTo>
                    <a:pt x="980073" y="1291405"/>
                    <a:pt x="956859" y="1314619"/>
                    <a:pt x="928224" y="1314619"/>
                  </a:cubicBezTo>
                  <a:lnTo>
                    <a:pt x="51849" y="1314619"/>
                  </a:lnTo>
                  <a:cubicBezTo>
                    <a:pt x="38098" y="1314619"/>
                    <a:pt x="24910" y="1309156"/>
                    <a:pt x="15186" y="1299433"/>
                  </a:cubicBezTo>
                  <a:cubicBezTo>
                    <a:pt x="5463" y="1289709"/>
                    <a:pt x="0" y="1276521"/>
                    <a:pt x="0" y="1262770"/>
                  </a:cubicBezTo>
                  <a:lnTo>
                    <a:pt x="0" y="51849"/>
                  </a:lnTo>
                  <a:cubicBezTo>
                    <a:pt x="0" y="38098"/>
                    <a:pt x="5463" y="24910"/>
                    <a:pt x="15186" y="15186"/>
                  </a:cubicBezTo>
                  <a:cubicBezTo>
                    <a:pt x="24910" y="5463"/>
                    <a:pt x="38098" y="0"/>
                    <a:pt x="51849" y="0"/>
                  </a:cubicBezTo>
                  <a:close/>
                </a:path>
              </a:pathLst>
            </a:custGeom>
            <a:solidFill>
              <a:srgbClr val="B3A492"/>
            </a:solidFill>
          </p:spPr>
          <p:txBody>
            <a:bodyPr/>
            <a:lstStyle/>
            <a:p>
              <a:endParaRPr lang="en-CH"/>
            </a:p>
          </p:txBody>
        </p:sp>
        <p:sp>
          <p:nvSpPr>
            <p:cNvPr id="5" name="TextBox 5"/>
            <p:cNvSpPr txBox="1"/>
            <p:nvPr/>
          </p:nvSpPr>
          <p:spPr>
            <a:xfrm>
              <a:off x="0" y="-38100"/>
              <a:ext cx="980073" cy="1352719"/>
            </a:xfrm>
            <a:prstGeom prst="rect">
              <a:avLst/>
            </a:prstGeom>
          </p:spPr>
          <p:txBody>
            <a:bodyPr lIns="50800" tIns="50800" rIns="50800" bIns="50800" rtlCol="0" anchor="ctr"/>
            <a:lstStyle/>
            <a:p>
              <a:pPr algn="ctr">
                <a:lnSpc>
                  <a:spcPts val="2240"/>
                </a:lnSpc>
              </a:pPr>
              <a:endParaRPr/>
            </a:p>
          </p:txBody>
        </p:sp>
      </p:grpSp>
      <p:grpSp>
        <p:nvGrpSpPr>
          <p:cNvPr id="6" name="Group 6"/>
          <p:cNvGrpSpPr/>
          <p:nvPr/>
        </p:nvGrpSpPr>
        <p:grpSpPr>
          <a:xfrm>
            <a:off x="1589004" y="3456437"/>
            <a:ext cx="1865717" cy="1865717"/>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3"/>
              <a:stretch>
                <a:fillRect t="-17088" b="-32864"/>
              </a:stretch>
            </a:blipFill>
          </p:spPr>
          <p:txBody>
            <a:bodyPr/>
            <a:lstStyle/>
            <a:p>
              <a:endParaRPr lang="en-CH"/>
            </a:p>
          </p:txBody>
        </p:sp>
      </p:grpSp>
      <p:sp>
        <p:nvSpPr>
          <p:cNvPr id="8" name="AutoShape 8"/>
          <p:cNvSpPr/>
          <p:nvPr/>
        </p:nvSpPr>
        <p:spPr>
          <a:xfrm>
            <a:off x="1865210" y="6327331"/>
            <a:ext cx="1323242" cy="0"/>
          </a:xfrm>
          <a:prstGeom prst="line">
            <a:avLst/>
          </a:prstGeom>
          <a:ln w="19050" cap="flat">
            <a:solidFill>
              <a:srgbClr val="1C1C1C"/>
            </a:solidFill>
            <a:prstDash val="solid"/>
            <a:headEnd type="none" w="sm" len="sm"/>
            <a:tailEnd type="none" w="sm" len="sm"/>
          </a:ln>
        </p:spPr>
        <p:txBody>
          <a:bodyPr/>
          <a:lstStyle/>
          <a:p>
            <a:endParaRPr lang="en-CH"/>
          </a:p>
        </p:txBody>
      </p:sp>
      <p:grpSp>
        <p:nvGrpSpPr>
          <p:cNvPr id="9" name="Group 9"/>
          <p:cNvGrpSpPr/>
          <p:nvPr/>
        </p:nvGrpSpPr>
        <p:grpSpPr>
          <a:xfrm>
            <a:off x="4341246" y="3140650"/>
            <a:ext cx="2986324" cy="4005701"/>
            <a:chOff x="0" y="0"/>
            <a:chExt cx="980073" cy="1314619"/>
          </a:xfrm>
        </p:grpSpPr>
        <p:sp>
          <p:nvSpPr>
            <p:cNvPr id="10" name="Freeform 10"/>
            <p:cNvSpPr/>
            <p:nvPr/>
          </p:nvSpPr>
          <p:spPr>
            <a:xfrm>
              <a:off x="0" y="0"/>
              <a:ext cx="980073" cy="1314619"/>
            </a:xfrm>
            <a:custGeom>
              <a:avLst/>
              <a:gdLst/>
              <a:ahLst/>
              <a:cxnLst/>
              <a:rect l="l" t="t" r="r" b="b"/>
              <a:pathLst>
                <a:path w="980073" h="1314619">
                  <a:moveTo>
                    <a:pt x="51849" y="0"/>
                  </a:moveTo>
                  <a:lnTo>
                    <a:pt x="928224" y="0"/>
                  </a:lnTo>
                  <a:cubicBezTo>
                    <a:pt x="941975" y="0"/>
                    <a:pt x="955163" y="5463"/>
                    <a:pt x="964887" y="15186"/>
                  </a:cubicBezTo>
                  <a:cubicBezTo>
                    <a:pt x="974610" y="24910"/>
                    <a:pt x="980073" y="38098"/>
                    <a:pt x="980073" y="51849"/>
                  </a:cubicBezTo>
                  <a:lnTo>
                    <a:pt x="980073" y="1262770"/>
                  </a:lnTo>
                  <a:cubicBezTo>
                    <a:pt x="980073" y="1291405"/>
                    <a:pt x="956859" y="1314619"/>
                    <a:pt x="928224" y="1314619"/>
                  </a:cubicBezTo>
                  <a:lnTo>
                    <a:pt x="51849" y="1314619"/>
                  </a:lnTo>
                  <a:cubicBezTo>
                    <a:pt x="38098" y="1314619"/>
                    <a:pt x="24910" y="1309156"/>
                    <a:pt x="15186" y="1299433"/>
                  </a:cubicBezTo>
                  <a:cubicBezTo>
                    <a:pt x="5463" y="1289709"/>
                    <a:pt x="0" y="1276521"/>
                    <a:pt x="0" y="1262770"/>
                  </a:cubicBezTo>
                  <a:lnTo>
                    <a:pt x="0" y="51849"/>
                  </a:lnTo>
                  <a:cubicBezTo>
                    <a:pt x="0" y="38098"/>
                    <a:pt x="5463" y="24910"/>
                    <a:pt x="15186" y="15186"/>
                  </a:cubicBezTo>
                  <a:cubicBezTo>
                    <a:pt x="24910" y="5463"/>
                    <a:pt x="38098" y="0"/>
                    <a:pt x="51849" y="0"/>
                  </a:cubicBezTo>
                  <a:close/>
                </a:path>
              </a:pathLst>
            </a:custGeom>
            <a:solidFill>
              <a:srgbClr val="B3A492"/>
            </a:solidFill>
          </p:spPr>
          <p:txBody>
            <a:bodyPr/>
            <a:lstStyle/>
            <a:p>
              <a:endParaRPr lang="en-CH"/>
            </a:p>
          </p:txBody>
        </p:sp>
        <p:sp>
          <p:nvSpPr>
            <p:cNvPr id="11" name="TextBox 11"/>
            <p:cNvSpPr txBox="1"/>
            <p:nvPr/>
          </p:nvSpPr>
          <p:spPr>
            <a:xfrm>
              <a:off x="0" y="-38100"/>
              <a:ext cx="980073" cy="1352719"/>
            </a:xfrm>
            <a:prstGeom prst="rect">
              <a:avLst/>
            </a:prstGeom>
          </p:spPr>
          <p:txBody>
            <a:bodyPr lIns="50800" tIns="50800" rIns="50800" bIns="50800" rtlCol="0" anchor="ctr"/>
            <a:lstStyle/>
            <a:p>
              <a:pPr algn="ctr">
                <a:lnSpc>
                  <a:spcPts val="2240"/>
                </a:lnSpc>
              </a:pPr>
              <a:endParaRPr/>
            </a:p>
          </p:txBody>
        </p:sp>
      </p:grpSp>
      <p:grpSp>
        <p:nvGrpSpPr>
          <p:cNvPr id="12" name="Group 12"/>
          <p:cNvGrpSpPr/>
          <p:nvPr/>
        </p:nvGrpSpPr>
        <p:grpSpPr>
          <a:xfrm>
            <a:off x="4901550" y="3456437"/>
            <a:ext cx="1865717" cy="1865717"/>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4"/>
              <a:stretch>
                <a:fillRect t="-6763" b="-43048"/>
              </a:stretch>
            </a:blipFill>
          </p:spPr>
          <p:txBody>
            <a:bodyPr/>
            <a:lstStyle/>
            <a:p>
              <a:endParaRPr lang="en-CH"/>
            </a:p>
          </p:txBody>
        </p:sp>
      </p:grpSp>
      <p:sp>
        <p:nvSpPr>
          <p:cNvPr id="14" name="AutoShape 14"/>
          <p:cNvSpPr/>
          <p:nvPr/>
        </p:nvSpPr>
        <p:spPr>
          <a:xfrm>
            <a:off x="5172787" y="6435006"/>
            <a:ext cx="1323242" cy="0"/>
          </a:xfrm>
          <a:prstGeom prst="line">
            <a:avLst/>
          </a:prstGeom>
          <a:ln w="19050" cap="flat">
            <a:solidFill>
              <a:srgbClr val="1C1C1C"/>
            </a:solidFill>
            <a:prstDash val="solid"/>
            <a:headEnd type="none" w="sm" len="sm"/>
            <a:tailEnd type="none" w="sm" len="sm"/>
          </a:ln>
        </p:spPr>
        <p:txBody>
          <a:bodyPr/>
          <a:lstStyle/>
          <a:p>
            <a:endParaRPr lang="en-CH"/>
          </a:p>
        </p:txBody>
      </p:sp>
      <p:grpSp>
        <p:nvGrpSpPr>
          <p:cNvPr id="15" name="Group 15"/>
          <p:cNvGrpSpPr/>
          <p:nvPr/>
        </p:nvGrpSpPr>
        <p:grpSpPr>
          <a:xfrm>
            <a:off x="7651822" y="3140650"/>
            <a:ext cx="2986324" cy="4005701"/>
            <a:chOff x="0" y="0"/>
            <a:chExt cx="980073" cy="1314619"/>
          </a:xfrm>
        </p:grpSpPr>
        <p:sp>
          <p:nvSpPr>
            <p:cNvPr id="16" name="Freeform 16"/>
            <p:cNvSpPr/>
            <p:nvPr/>
          </p:nvSpPr>
          <p:spPr>
            <a:xfrm>
              <a:off x="0" y="0"/>
              <a:ext cx="980073" cy="1314619"/>
            </a:xfrm>
            <a:custGeom>
              <a:avLst/>
              <a:gdLst/>
              <a:ahLst/>
              <a:cxnLst/>
              <a:rect l="l" t="t" r="r" b="b"/>
              <a:pathLst>
                <a:path w="980073" h="1314619">
                  <a:moveTo>
                    <a:pt x="51849" y="0"/>
                  </a:moveTo>
                  <a:lnTo>
                    <a:pt x="928224" y="0"/>
                  </a:lnTo>
                  <a:cubicBezTo>
                    <a:pt x="941975" y="0"/>
                    <a:pt x="955163" y="5463"/>
                    <a:pt x="964887" y="15186"/>
                  </a:cubicBezTo>
                  <a:cubicBezTo>
                    <a:pt x="974610" y="24910"/>
                    <a:pt x="980073" y="38098"/>
                    <a:pt x="980073" y="51849"/>
                  </a:cubicBezTo>
                  <a:lnTo>
                    <a:pt x="980073" y="1262770"/>
                  </a:lnTo>
                  <a:cubicBezTo>
                    <a:pt x="980073" y="1291405"/>
                    <a:pt x="956859" y="1314619"/>
                    <a:pt x="928224" y="1314619"/>
                  </a:cubicBezTo>
                  <a:lnTo>
                    <a:pt x="51849" y="1314619"/>
                  </a:lnTo>
                  <a:cubicBezTo>
                    <a:pt x="38098" y="1314619"/>
                    <a:pt x="24910" y="1309156"/>
                    <a:pt x="15186" y="1299433"/>
                  </a:cubicBezTo>
                  <a:cubicBezTo>
                    <a:pt x="5463" y="1289709"/>
                    <a:pt x="0" y="1276521"/>
                    <a:pt x="0" y="1262770"/>
                  </a:cubicBezTo>
                  <a:lnTo>
                    <a:pt x="0" y="51849"/>
                  </a:lnTo>
                  <a:cubicBezTo>
                    <a:pt x="0" y="38098"/>
                    <a:pt x="5463" y="24910"/>
                    <a:pt x="15186" y="15186"/>
                  </a:cubicBezTo>
                  <a:cubicBezTo>
                    <a:pt x="24910" y="5463"/>
                    <a:pt x="38098" y="0"/>
                    <a:pt x="51849" y="0"/>
                  </a:cubicBezTo>
                  <a:close/>
                </a:path>
              </a:pathLst>
            </a:custGeom>
            <a:solidFill>
              <a:srgbClr val="B3A492"/>
            </a:solidFill>
          </p:spPr>
          <p:txBody>
            <a:bodyPr/>
            <a:lstStyle/>
            <a:p>
              <a:endParaRPr lang="en-CH"/>
            </a:p>
          </p:txBody>
        </p:sp>
        <p:sp>
          <p:nvSpPr>
            <p:cNvPr id="17" name="TextBox 17"/>
            <p:cNvSpPr txBox="1"/>
            <p:nvPr/>
          </p:nvSpPr>
          <p:spPr>
            <a:xfrm>
              <a:off x="0" y="-38100"/>
              <a:ext cx="980073" cy="1352719"/>
            </a:xfrm>
            <a:prstGeom prst="rect">
              <a:avLst/>
            </a:prstGeom>
          </p:spPr>
          <p:txBody>
            <a:bodyPr lIns="50800" tIns="50800" rIns="50800" bIns="50800" rtlCol="0" anchor="ctr"/>
            <a:lstStyle/>
            <a:p>
              <a:pPr algn="ctr">
                <a:lnSpc>
                  <a:spcPts val="2240"/>
                </a:lnSpc>
              </a:pPr>
              <a:endParaRPr/>
            </a:p>
          </p:txBody>
        </p:sp>
      </p:grpSp>
      <p:grpSp>
        <p:nvGrpSpPr>
          <p:cNvPr id="18" name="Group 18"/>
          <p:cNvGrpSpPr/>
          <p:nvPr/>
        </p:nvGrpSpPr>
        <p:grpSpPr>
          <a:xfrm>
            <a:off x="8210857" y="3456437"/>
            <a:ext cx="1865717" cy="1865717"/>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5"/>
              <a:stretch>
                <a:fillRect t="-11022" b="-11022"/>
              </a:stretch>
            </a:blipFill>
          </p:spPr>
          <p:txBody>
            <a:bodyPr/>
            <a:lstStyle/>
            <a:p>
              <a:endParaRPr lang="en-CH"/>
            </a:p>
          </p:txBody>
        </p:sp>
      </p:grpSp>
      <p:sp>
        <p:nvSpPr>
          <p:cNvPr id="20" name="AutoShape 20"/>
          <p:cNvSpPr/>
          <p:nvPr/>
        </p:nvSpPr>
        <p:spPr>
          <a:xfrm>
            <a:off x="8483766" y="6425481"/>
            <a:ext cx="1323242" cy="0"/>
          </a:xfrm>
          <a:prstGeom prst="line">
            <a:avLst/>
          </a:prstGeom>
          <a:ln w="19050" cap="flat">
            <a:solidFill>
              <a:srgbClr val="1C1C1C"/>
            </a:solidFill>
            <a:prstDash val="solid"/>
            <a:headEnd type="none" w="sm" len="sm"/>
            <a:tailEnd type="none" w="sm" len="sm"/>
          </a:ln>
        </p:spPr>
        <p:txBody>
          <a:bodyPr/>
          <a:lstStyle/>
          <a:p>
            <a:endParaRPr lang="en-CH"/>
          </a:p>
        </p:txBody>
      </p:sp>
      <p:grpSp>
        <p:nvGrpSpPr>
          <p:cNvPr id="21" name="Group 21"/>
          <p:cNvGrpSpPr/>
          <p:nvPr/>
        </p:nvGrpSpPr>
        <p:grpSpPr>
          <a:xfrm>
            <a:off x="10962600" y="3140650"/>
            <a:ext cx="2986324" cy="4005701"/>
            <a:chOff x="0" y="0"/>
            <a:chExt cx="980073" cy="1314619"/>
          </a:xfrm>
        </p:grpSpPr>
        <p:sp>
          <p:nvSpPr>
            <p:cNvPr id="22" name="Freeform 22"/>
            <p:cNvSpPr/>
            <p:nvPr/>
          </p:nvSpPr>
          <p:spPr>
            <a:xfrm>
              <a:off x="0" y="0"/>
              <a:ext cx="980073" cy="1314619"/>
            </a:xfrm>
            <a:custGeom>
              <a:avLst/>
              <a:gdLst/>
              <a:ahLst/>
              <a:cxnLst/>
              <a:rect l="l" t="t" r="r" b="b"/>
              <a:pathLst>
                <a:path w="980073" h="1314619">
                  <a:moveTo>
                    <a:pt x="51849" y="0"/>
                  </a:moveTo>
                  <a:lnTo>
                    <a:pt x="928224" y="0"/>
                  </a:lnTo>
                  <a:cubicBezTo>
                    <a:pt x="941975" y="0"/>
                    <a:pt x="955163" y="5463"/>
                    <a:pt x="964887" y="15186"/>
                  </a:cubicBezTo>
                  <a:cubicBezTo>
                    <a:pt x="974610" y="24910"/>
                    <a:pt x="980073" y="38098"/>
                    <a:pt x="980073" y="51849"/>
                  </a:cubicBezTo>
                  <a:lnTo>
                    <a:pt x="980073" y="1262770"/>
                  </a:lnTo>
                  <a:cubicBezTo>
                    <a:pt x="980073" y="1291405"/>
                    <a:pt x="956859" y="1314619"/>
                    <a:pt x="928224" y="1314619"/>
                  </a:cubicBezTo>
                  <a:lnTo>
                    <a:pt x="51849" y="1314619"/>
                  </a:lnTo>
                  <a:cubicBezTo>
                    <a:pt x="38098" y="1314619"/>
                    <a:pt x="24910" y="1309156"/>
                    <a:pt x="15186" y="1299433"/>
                  </a:cubicBezTo>
                  <a:cubicBezTo>
                    <a:pt x="5463" y="1289709"/>
                    <a:pt x="0" y="1276521"/>
                    <a:pt x="0" y="1262770"/>
                  </a:cubicBezTo>
                  <a:lnTo>
                    <a:pt x="0" y="51849"/>
                  </a:lnTo>
                  <a:cubicBezTo>
                    <a:pt x="0" y="38098"/>
                    <a:pt x="5463" y="24910"/>
                    <a:pt x="15186" y="15186"/>
                  </a:cubicBezTo>
                  <a:cubicBezTo>
                    <a:pt x="24910" y="5463"/>
                    <a:pt x="38098" y="0"/>
                    <a:pt x="51849" y="0"/>
                  </a:cubicBezTo>
                  <a:close/>
                </a:path>
              </a:pathLst>
            </a:custGeom>
            <a:solidFill>
              <a:srgbClr val="B3A492"/>
            </a:solidFill>
          </p:spPr>
          <p:txBody>
            <a:bodyPr/>
            <a:lstStyle/>
            <a:p>
              <a:endParaRPr lang="en-CH"/>
            </a:p>
          </p:txBody>
        </p:sp>
        <p:sp>
          <p:nvSpPr>
            <p:cNvPr id="23" name="TextBox 23"/>
            <p:cNvSpPr txBox="1"/>
            <p:nvPr/>
          </p:nvSpPr>
          <p:spPr>
            <a:xfrm>
              <a:off x="0" y="-38100"/>
              <a:ext cx="980073" cy="1352719"/>
            </a:xfrm>
            <a:prstGeom prst="rect">
              <a:avLst/>
            </a:prstGeom>
          </p:spPr>
          <p:txBody>
            <a:bodyPr lIns="50800" tIns="50800" rIns="50800" bIns="50800" rtlCol="0" anchor="ctr"/>
            <a:lstStyle/>
            <a:p>
              <a:pPr algn="ctr">
                <a:lnSpc>
                  <a:spcPts val="2240"/>
                </a:lnSpc>
              </a:pPr>
              <a:endParaRPr/>
            </a:p>
          </p:txBody>
        </p:sp>
      </p:grpSp>
      <p:grpSp>
        <p:nvGrpSpPr>
          <p:cNvPr id="24" name="Group 24"/>
          <p:cNvGrpSpPr/>
          <p:nvPr/>
        </p:nvGrpSpPr>
        <p:grpSpPr>
          <a:xfrm>
            <a:off x="11522703" y="3456437"/>
            <a:ext cx="1865717" cy="1865717"/>
            <a:chOff x="0" y="0"/>
            <a:chExt cx="812800" cy="812800"/>
          </a:xfrm>
        </p:grpSpPr>
        <p:sp>
          <p:nvSpPr>
            <p:cNvPr id="25" name="Freeform 2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6"/>
              <a:stretch>
                <a:fillRect l="-282" r="-282"/>
              </a:stretch>
            </a:blipFill>
          </p:spPr>
          <p:txBody>
            <a:bodyPr/>
            <a:lstStyle/>
            <a:p>
              <a:endParaRPr lang="en-CH"/>
            </a:p>
          </p:txBody>
        </p:sp>
      </p:grpSp>
      <p:sp>
        <p:nvSpPr>
          <p:cNvPr id="26" name="AutoShape 26"/>
          <p:cNvSpPr/>
          <p:nvPr/>
        </p:nvSpPr>
        <p:spPr>
          <a:xfrm>
            <a:off x="11793940" y="6353276"/>
            <a:ext cx="1323242" cy="0"/>
          </a:xfrm>
          <a:prstGeom prst="line">
            <a:avLst/>
          </a:prstGeom>
          <a:ln w="19050" cap="flat">
            <a:solidFill>
              <a:srgbClr val="1C1C1C"/>
            </a:solidFill>
            <a:prstDash val="solid"/>
            <a:headEnd type="none" w="sm" len="sm"/>
            <a:tailEnd type="none" w="sm" len="sm"/>
          </a:ln>
        </p:spPr>
        <p:txBody>
          <a:bodyPr/>
          <a:lstStyle/>
          <a:p>
            <a:endParaRPr lang="en-CH"/>
          </a:p>
        </p:txBody>
      </p:sp>
      <p:grpSp>
        <p:nvGrpSpPr>
          <p:cNvPr id="27" name="Group 27"/>
          <p:cNvGrpSpPr/>
          <p:nvPr/>
        </p:nvGrpSpPr>
        <p:grpSpPr>
          <a:xfrm>
            <a:off x="14272976" y="3140650"/>
            <a:ext cx="2986324" cy="4005701"/>
            <a:chOff x="0" y="0"/>
            <a:chExt cx="980073" cy="1314619"/>
          </a:xfrm>
        </p:grpSpPr>
        <p:sp>
          <p:nvSpPr>
            <p:cNvPr id="28" name="Freeform 28"/>
            <p:cNvSpPr/>
            <p:nvPr/>
          </p:nvSpPr>
          <p:spPr>
            <a:xfrm>
              <a:off x="0" y="0"/>
              <a:ext cx="980073" cy="1314619"/>
            </a:xfrm>
            <a:custGeom>
              <a:avLst/>
              <a:gdLst/>
              <a:ahLst/>
              <a:cxnLst/>
              <a:rect l="l" t="t" r="r" b="b"/>
              <a:pathLst>
                <a:path w="980073" h="1314619">
                  <a:moveTo>
                    <a:pt x="51849" y="0"/>
                  </a:moveTo>
                  <a:lnTo>
                    <a:pt x="928224" y="0"/>
                  </a:lnTo>
                  <a:cubicBezTo>
                    <a:pt x="941975" y="0"/>
                    <a:pt x="955163" y="5463"/>
                    <a:pt x="964887" y="15186"/>
                  </a:cubicBezTo>
                  <a:cubicBezTo>
                    <a:pt x="974610" y="24910"/>
                    <a:pt x="980073" y="38098"/>
                    <a:pt x="980073" y="51849"/>
                  </a:cubicBezTo>
                  <a:lnTo>
                    <a:pt x="980073" y="1262770"/>
                  </a:lnTo>
                  <a:cubicBezTo>
                    <a:pt x="980073" y="1291405"/>
                    <a:pt x="956859" y="1314619"/>
                    <a:pt x="928224" y="1314619"/>
                  </a:cubicBezTo>
                  <a:lnTo>
                    <a:pt x="51849" y="1314619"/>
                  </a:lnTo>
                  <a:cubicBezTo>
                    <a:pt x="38098" y="1314619"/>
                    <a:pt x="24910" y="1309156"/>
                    <a:pt x="15186" y="1299433"/>
                  </a:cubicBezTo>
                  <a:cubicBezTo>
                    <a:pt x="5463" y="1289709"/>
                    <a:pt x="0" y="1276521"/>
                    <a:pt x="0" y="1262770"/>
                  </a:cubicBezTo>
                  <a:lnTo>
                    <a:pt x="0" y="51849"/>
                  </a:lnTo>
                  <a:cubicBezTo>
                    <a:pt x="0" y="38098"/>
                    <a:pt x="5463" y="24910"/>
                    <a:pt x="15186" y="15186"/>
                  </a:cubicBezTo>
                  <a:cubicBezTo>
                    <a:pt x="24910" y="5463"/>
                    <a:pt x="38098" y="0"/>
                    <a:pt x="51849" y="0"/>
                  </a:cubicBezTo>
                  <a:close/>
                </a:path>
              </a:pathLst>
            </a:custGeom>
            <a:solidFill>
              <a:srgbClr val="B3A492"/>
            </a:solidFill>
          </p:spPr>
          <p:txBody>
            <a:bodyPr/>
            <a:lstStyle/>
            <a:p>
              <a:endParaRPr lang="en-CH"/>
            </a:p>
          </p:txBody>
        </p:sp>
        <p:sp>
          <p:nvSpPr>
            <p:cNvPr id="29" name="TextBox 29"/>
            <p:cNvSpPr txBox="1"/>
            <p:nvPr/>
          </p:nvSpPr>
          <p:spPr>
            <a:xfrm>
              <a:off x="0" y="-38100"/>
              <a:ext cx="980073" cy="1352719"/>
            </a:xfrm>
            <a:prstGeom prst="rect">
              <a:avLst/>
            </a:prstGeom>
          </p:spPr>
          <p:txBody>
            <a:bodyPr lIns="50800" tIns="50800" rIns="50800" bIns="50800" rtlCol="0" anchor="ctr"/>
            <a:lstStyle/>
            <a:p>
              <a:pPr algn="ctr">
                <a:lnSpc>
                  <a:spcPts val="2240"/>
                </a:lnSpc>
              </a:pPr>
              <a:endParaRPr/>
            </a:p>
          </p:txBody>
        </p:sp>
      </p:grpSp>
      <p:grpSp>
        <p:nvGrpSpPr>
          <p:cNvPr id="30" name="Group 30"/>
          <p:cNvGrpSpPr/>
          <p:nvPr/>
        </p:nvGrpSpPr>
        <p:grpSpPr>
          <a:xfrm>
            <a:off x="14833280" y="3437605"/>
            <a:ext cx="1865717" cy="1865717"/>
            <a:chOff x="0" y="0"/>
            <a:chExt cx="812800" cy="812800"/>
          </a:xfrm>
        </p:grpSpPr>
        <p:sp>
          <p:nvSpPr>
            <p:cNvPr id="31" name="Freeform 3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7"/>
              <a:stretch>
                <a:fillRect t="-27170" b="-27170"/>
              </a:stretch>
            </a:blipFill>
          </p:spPr>
          <p:txBody>
            <a:bodyPr/>
            <a:lstStyle/>
            <a:p>
              <a:endParaRPr lang="en-CH"/>
            </a:p>
          </p:txBody>
        </p:sp>
      </p:grpSp>
      <p:sp>
        <p:nvSpPr>
          <p:cNvPr id="32" name="AutoShape 32"/>
          <p:cNvSpPr/>
          <p:nvPr/>
        </p:nvSpPr>
        <p:spPr>
          <a:xfrm>
            <a:off x="15104517" y="6353276"/>
            <a:ext cx="1323242" cy="0"/>
          </a:xfrm>
          <a:prstGeom prst="line">
            <a:avLst/>
          </a:prstGeom>
          <a:ln w="19050" cap="flat">
            <a:solidFill>
              <a:srgbClr val="1C1C1C"/>
            </a:solidFill>
            <a:prstDash val="solid"/>
            <a:headEnd type="none" w="sm" len="sm"/>
            <a:tailEnd type="none" w="sm" len="sm"/>
          </a:ln>
        </p:spPr>
        <p:txBody>
          <a:bodyPr/>
          <a:lstStyle/>
          <a:p>
            <a:endParaRPr lang="en-CH"/>
          </a:p>
        </p:txBody>
      </p:sp>
      <p:sp>
        <p:nvSpPr>
          <p:cNvPr id="33" name="TextBox 33"/>
          <p:cNvSpPr txBox="1"/>
          <p:nvPr/>
        </p:nvSpPr>
        <p:spPr>
          <a:xfrm>
            <a:off x="4398149" y="1308832"/>
            <a:ext cx="9491701" cy="1009650"/>
          </a:xfrm>
          <a:prstGeom prst="rect">
            <a:avLst/>
          </a:prstGeom>
        </p:spPr>
        <p:txBody>
          <a:bodyPr lIns="0" tIns="0" rIns="0" bIns="0" rtlCol="0" anchor="t">
            <a:spAutoFit/>
          </a:bodyPr>
          <a:lstStyle/>
          <a:p>
            <a:pPr algn="ctr">
              <a:lnSpc>
                <a:spcPts val="8100"/>
              </a:lnSpc>
            </a:pPr>
            <a:r>
              <a:rPr lang="en-US" sz="6000" b="1">
                <a:solidFill>
                  <a:srgbClr val="B3A492"/>
                </a:solidFill>
                <a:latin typeface="TT Hoves Bold"/>
                <a:ea typeface="TT Hoves Bold"/>
                <a:cs typeface="TT Hoves Bold"/>
                <a:sym typeface="TT Hoves Bold"/>
              </a:rPr>
              <a:t>MEET OUR TEAM</a:t>
            </a:r>
          </a:p>
        </p:txBody>
      </p:sp>
      <p:sp>
        <p:nvSpPr>
          <p:cNvPr id="34" name="TextBox 34"/>
          <p:cNvSpPr txBox="1"/>
          <p:nvPr/>
        </p:nvSpPr>
        <p:spPr>
          <a:xfrm>
            <a:off x="1226766" y="5658724"/>
            <a:ext cx="2600130" cy="297132"/>
          </a:xfrm>
          <a:prstGeom prst="rect">
            <a:avLst/>
          </a:prstGeom>
        </p:spPr>
        <p:txBody>
          <a:bodyPr lIns="0" tIns="0" rIns="0" bIns="0" rtlCol="0" anchor="t">
            <a:spAutoFit/>
          </a:bodyPr>
          <a:lstStyle/>
          <a:p>
            <a:pPr algn="ctr">
              <a:lnSpc>
                <a:spcPts val="2471"/>
              </a:lnSpc>
            </a:pPr>
            <a:r>
              <a:rPr lang="en-US" sz="1765" b="1" spc="118">
                <a:solidFill>
                  <a:srgbClr val="13191D"/>
                </a:solidFill>
                <a:latin typeface="DM Sans Bold"/>
                <a:ea typeface="DM Sans Bold"/>
                <a:cs typeface="DM Sans Bold"/>
                <a:sym typeface="DM Sans Bold"/>
              </a:rPr>
              <a:t>NICOLA FOCHI</a:t>
            </a:r>
          </a:p>
        </p:txBody>
      </p:sp>
      <p:sp>
        <p:nvSpPr>
          <p:cNvPr id="35" name="TextBox 35"/>
          <p:cNvSpPr txBox="1"/>
          <p:nvPr/>
        </p:nvSpPr>
        <p:spPr>
          <a:xfrm>
            <a:off x="4634355" y="5574317"/>
            <a:ext cx="2400105" cy="610534"/>
          </a:xfrm>
          <a:prstGeom prst="rect">
            <a:avLst/>
          </a:prstGeom>
        </p:spPr>
        <p:txBody>
          <a:bodyPr lIns="0" tIns="0" rIns="0" bIns="0" rtlCol="0" anchor="t">
            <a:spAutoFit/>
          </a:bodyPr>
          <a:lstStyle/>
          <a:p>
            <a:pPr algn="ctr">
              <a:lnSpc>
                <a:spcPts val="2471"/>
              </a:lnSpc>
            </a:pPr>
            <a:r>
              <a:rPr lang="en-US" sz="1765" b="1" spc="118">
                <a:solidFill>
                  <a:srgbClr val="13191D"/>
                </a:solidFill>
                <a:latin typeface="DM Sans Bold"/>
                <a:ea typeface="DM Sans Bold"/>
                <a:cs typeface="DM Sans Bold"/>
                <a:sym typeface="DM Sans Bold"/>
              </a:rPr>
              <a:t>ALESSANDRO ZANICHELLI</a:t>
            </a:r>
          </a:p>
        </p:txBody>
      </p:sp>
      <p:sp>
        <p:nvSpPr>
          <p:cNvPr id="36" name="TextBox 36"/>
          <p:cNvSpPr txBox="1"/>
          <p:nvPr/>
        </p:nvSpPr>
        <p:spPr>
          <a:xfrm>
            <a:off x="7843935" y="5502023"/>
            <a:ext cx="2600130" cy="610534"/>
          </a:xfrm>
          <a:prstGeom prst="rect">
            <a:avLst/>
          </a:prstGeom>
        </p:spPr>
        <p:txBody>
          <a:bodyPr lIns="0" tIns="0" rIns="0" bIns="0" rtlCol="0" anchor="t">
            <a:spAutoFit/>
          </a:bodyPr>
          <a:lstStyle/>
          <a:p>
            <a:pPr algn="ctr">
              <a:lnSpc>
                <a:spcPts val="2471"/>
              </a:lnSpc>
            </a:pPr>
            <a:r>
              <a:rPr lang="en-US" sz="1765" b="1" spc="118">
                <a:solidFill>
                  <a:srgbClr val="13191D"/>
                </a:solidFill>
                <a:latin typeface="DM Sans Bold"/>
                <a:ea typeface="DM Sans Bold"/>
                <a:cs typeface="DM Sans Bold"/>
                <a:sym typeface="DM Sans Bold"/>
              </a:rPr>
              <a:t>LEONARDO </a:t>
            </a:r>
          </a:p>
          <a:p>
            <a:pPr algn="ctr">
              <a:lnSpc>
                <a:spcPts val="2471"/>
              </a:lnSpc>
            </a:pPr>
            <a:r>
              <a:rPr lang="en-US" sz="1765" b="1" spc="118">
                <a:solidFill>
                  <a:srgbClr val="13191D"/>
                </a:solidFill>
                <a:latin typeface="DM Sans Bold"/>
                <a:ea typeface="DM Sans Bold"/>
                <a:cs typeface="DM Sans Bold"/>
                <a:sym typeface="DM Sans Bold"/>
              </a:rPr>
              <a:t>DI GENNARO</a:t>
            </a:r>
          </a:p>
        </p:txBody>
      </p:sp>
      <p:sp>
        <p:nvSpPr>
          <p:cNvPr id="37" name="TextBox 37"/>
          <p:cNvSpPr txBox="1"/>
          <p:nvPr/>
        </p:nvSpPr>
        <p:spPr>
          <a:xfrm>
            <a:off x="11155697" y="5658724"/>
            <a:ext cx="2600130" cy="297132"/>
          </a:xfrm>
          <a:prstGeom prst="rect">
            <a:avLst/>
          </a:prstGeom>
        </p:spPr>
        <p:txBody>
          <a:bodyPr lIns="0" tIns="0" rIns="0" bIns="0" rtlCol="0" anchor="t">
            <a:spAutoFit/>
          </a:bodyPr>
          <a:lstStyle/>
          <a:p>
            <a:pPr algn="ctr">
              <a:lnSpc>
                <a:spcPts val="2471"/>
              </a:lnSpc>
            </a:pPr>
            <a:r>
              <a:rPr lang="en-US" sz="1765" b="1" spc="118">
                <a:solidFill>
                  <a:srgbClr val="13191D"/>
                </a:solidFill>
                <a:latin typeface="DM Sans Bold"/>
                <a:ea typeface="DM Sans Bold"/>
                <a:cs typeface="DM Sans Bold"/>
                <a:sym typeface="DM Sans Bold"/>
              </a:rPr>
              <a:t>LU YI</a:t>
            </a:r>
          </a:p>
        </p:txBody>
      </p:sp>
      <p:sp>
        <p:nvSpPr>
          <p:cNvPr id="38" name="TextBox 38"/>
          <p:cNvSpPr txBox="1"/>
          <p:nvPr/>
        </p:nvSpPr>
        <p:spPr>
          <a:xfrm>
            <a:off x="14453901" y="5658724"/>
            <a:ext cx="2600130" cy="297132"/>
          </a:xfrm>
          <a:prstGeom prst="rect">
            <a:avLst/>
          </a:prstGeom>
        </p:spPr>
        <p:txBody>
          <a:bodyPr lIns="0" tIns="0" rIns="0" bIns="0" rtlCol="0" anchor="t">
            <a:spAutoFit/>
          </a:bodyPr>
          <a:lstStyle/>
          <a:p>
            <a:pPr algn="ctr">
              <a:lnSpc>
                <a:spcPts val="2471"/>
              </a:lnSpc>
            </a:pPr>
            <a:r>
              <a:rPr lang="en-US" sz="1765" b="1" spc="118">
                <a:solidFill>
                  <a:srgbClr val="13191D"/>
                </a:solidFill>
                <a:latin typeface="DM Sans Bold"/>
                <a:ea typeface="DM Sans Bold"/>
                <a:cs typeface="DM Sans Bold"/>
                <a:sym typeface="DM Sans Bold"/>
              </a:rPr>
              <a:t>SARA ELVEBAKK</a:t>
            </a:r>
          </a:p>
        </p:txBody>
      </p:sp>
      <p:sp>
        <p:nvSpPr>
          <p:cNvPr id="39" name="TextBox 39"/>
          <p:cNvSpPr txBox="1"/>
          <p:nvPr/>
        </p:nvSpPr>
        <p:spPr>
          <a:xfrm>
            <a:off x="1028700" y="6618487"/>
            <a:ext cx="2986324" cy="302260"/>
          </a:xfrm>
          <a:prstGeom prst="rect">
            <a:avLst/>
          </a:prstGeom>
        </p:spPr>
        <p:txBody>
          <a:bodyPr lIns="0" tIns="0" rIns="0" bIns="0" rtlCol="0" anchor="t">
            <a:spAutoFit/>
          </a:bodyPr>
          <a:lstStyle/>
          <a:p>
            <a:pPr algn="ctr">
              <a:lnSpc>
                <a:spcPts val="2240"/>
              </a:lnSpc>
              <a:spcBef>
                <a:spcPct val="0"/>
              </a:spcBef>
            </a:pPr>
            <a:r>
              <a:rPr lang="en-US" sz="1600" spc="144">
                <a:solidFill>
                  <a:srgbClr val="000000"/>
                </a:solidFill>
                <a:latin typeface="Arial"/>
                <a:ea typeface="Arial"/>
                <a:cs typeface="Arial"/>
                <a:sym typeface="Arial"/>
              </a:rPr>
              <a:t>PORTFOLIO MANAGER</a:t>
            </a:r>
          </a:p>
        </p:txBody>
      </p:sp>
      <p:sp>
        <p:nvSpPr>
          <p:cNvPr id="40" name="TextBox 40"/>
          <p:cNvSpPr txBox="1"/>
          <p:nvPr/>
        </p:nvSpPr>
        <p:spPr>
          <a:xfrm>
            <a:off x="4341246" y="6618487"/>
            <a:ext cx="2986324" cy="302260"/>
          </a:xfrm>
          <a:prstGeom prst="rect">
            <a:avLst/>
          </a:prstGeom>
        </p:spPr>
        <p:txBody>
          <a:bodyPr lIns="0" tIns="0" rIns="0" bIns="0" rtlCol="0" anchor="t">
            <a:spAutoFit/>
          </a:bodyPr>
          <a:lstStyle/>
          <a:p>
            <a:pPr algn="ctr">
              <a:lnSpc>
                <a:spcPts val="2240"/>
              </a:lnSpc>
              <a:spcBef>
                <a:spcPct val="0"/>
              </a:spcBef>
            </a:pPr>
            <a:r>
              <a:rPr lang="en-US" sz="1600" spc="144">
                <a:solidFill>
                  <a:srgbClr val="000000"/>
                </a:solidFill>
                <a:latin typeface="Arial"/>
                <a:ea typeface="Arial"/>
                <a:cs typeface="Arial"/>
                <a:sym typeface="Arial"/>
              </a:rPr>
              <a:t>QUANTITATIVE ANALYST</a:t>
            </a:r>
          </a:p>
        </p:txBody>
      </p:sp>
      <p:sp>
        <p:nvSpPr>
          <p:cNvPr id="41" name="TextBox 41"/>
          <p:cNvSpPr txBox="1"/>
          <p:nvPr/>
        </p:nvSpPr>
        <p:spPr>
          <a:xfrm>
            <a:off x="7652225" y="6577881"/>
            <a:ext cx="2986324" cy="302260"/>
          </a:xfrm>
          <a:prstGeom prst="rect">
            <a:avLst/>
          </a:prstGeom>
        </p:spPr>
        <p:txBody>
          <a:bodyPr lIns="0" tIns="0" rIns="0" bIns="0" rtlCol="0" anchor="t">
            <a:spAutoFit/>
          </a:bodyPr>
          <a:lstStyle/>
          <a:p>
            <a:pPr algn="ctr">
              <a:lnSpc>
                <a:spcPts val="2240"/>
              </a:lnSpc>
              <a:spcBef>
                <a:spcPct val="0"/>
              </a:spcBef>
            </a:pPr>
            <a:r>
              <a:rPr lang="en-US" sz="1600" spc="144">
                <a:solidFill>
                  <a:srgbClr val="000000"/>
                </a:solidFill>
                <a:latin typeface="Arial"/>
                <a:ea typeface="Arial"/>
                <a:cs typeface="Arial"/>
                <a:sym typeface="Arial"/>
              </a:rPr>
              <a:t>RISK ANALYST</a:t>
            </a:r>
          </a:p>
        </p:txBody>
      </p:sp>
      <p:sp>
        <p:nvSpPr>
          <p:cNvPr id="42" name="TextBox 42"/>
          <p:cNvSpPr txBox="1"/>
          <p:nvPr/>
        </p:nvSpPr>
        <p:spPr>
          <a:xfrm>
            <a:off x="10962600" y="6577881"/>
            <a:ext cx="2986324" cy="302260"/>
          </a:xfrm>
          <a:prstGeom prst="rect">
            <a:avLst/>
          </a:prstGeom>
        </p:spPr>
        <p:txBody>
          <a:bodyPr lIns="0" tIns="0" rIns="0" bIns="0" rtlCol="0" anchor="t">
            <a:spAutoFit/>
          </a:bodyPr>
          <a:lstStyle/>
          <a:p>
            <a:pPr algn="ctr">
              <a:lnSpc>
                <a:spcPts val="2240"/>
              </a:lnSpc>
              <a:spcBef>
                <a:spcPct val="0"/>
              </a:spcBef>
            </a:pPr>
            <a:r>
              <a:rPr lang="en-US" sz="1600" spc="144">
                <a:solidFill>
                  <a:srgbClr val="000000"/>
                </a:solidFill>
                <a:latin typeface="Arial"/>
                <a:ea typeface="Arial"/>
                <a:cs typeface="Arial"/>
                <a:sym typeface="Arial"/>
              </a:rPr>
              <a:t>DATA ENGINEER</a:t>
            </a:r>
          </a:p>
        </p:txBody>
      </p:sp>
      <p:sp>
        <p:nvSpPr>
          <p:cNvPr id="43" name="TextBox 43"/>
          <p:cNvSpPr txBox="1"/>
          <p:nvPr/>
        </p:nvSpPr>
        <p:spPr>
          <a:xfrm>
            <a:off x="14272774" y="6577881"/>
            <a:ext cx="2962384" cy="302260"/>
          </a:xfrm>
          <a:prstGeom prst="rect">
            <a:avLst/>
          </a:prstGeom>
        </p:spPr>
        <p:txBody>
          <a:bodyPr lIns="0" tIns="0" rIns="0" bIns="0" rtlCol="0" anchor="t">
            <a:spAutoFit/>
          </a:bodyPr>
          <a:lstStyle/>
          <a:p>
            <a:pPr algn="ctr">
              <a:lnSpc>
                <a:spcPts val="2240"/>
              </a:lnSpc>
              <a:spcBef>
                <a:spcPct val="0"/>
              </a:spcBef>
            </a:pPr>
            <a:r>
              <a:rPr lang="en-US" sz="1600" spc="144">
                <a:solidFill>
                  <a:srgbClr val="000000"/>
                </a:solidFill>
                <a:latin typeface="Arial"/>
                <a:ea typeface="Arial"/>
                <a:cs typeface="Arial"/>
                <a:sym typeface="Arial"/>
              </a:rPr>
              <a:t>SOFTWARE DEVELOPER</a:t>
            </a:r>
          </a:p>
        </p:txBody>
      </p:sp>
      <p:sp>
        <p:nvSpPr>
          <p:cNvPr id="44" name="Freeform 44"/>
          <p:cNvSpPr/>
          <p:nvPr/>
        </p:nvSpPr>
        <p:spPr>
          <a:xfrm>
            <a:off x="160006" y="177518"/>
            <a:ext cx="606615" cy="566427"/>
          </a:xfrm>
          <a:custGeom>
            <a:avLst/>
            <a:gdLst/>
            <a:ahLst/>
            <a:cxnLst/>
            <a:rect l="l" t="t" r="r" b="b"/>
            <a:pathLst>
              <a:path w="606615" h="566427">
                <a:moveTo>
                  <a:pt x="0" y="0"/>
                </a:moveTo>
                <a:lnTo>
                  <a:pt x="606615" y="0"/>
                </a:lnTo>
                <a:lnTo>
                  <a:pt x="606615" y="566427"/>
                </a:lnTo>
                <a:lnTo>
                  <a:pt x="0" y="56642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CH"/>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CFC8C1"/>
        </a:solidFill>
        <a:effectLst/>
      </p:bgPr>
    </p:bg>
    <p:spTree>
      <p:nvGrpSpPr>
        <p:cNvPr id="1" name=""/>
        <p:cNvGrpSpPr/>
        <p:nvPr/>
      </p:nvGrpSpPr>
      <p:grpSpPr>
        <a:xfrm>
          <a:off x="0" y="0"/>
          <a:ext cx="0" cy="0"/>
          <a:chOff x="0" y="0"/>
          <a:chExt cx="0" cy="0"/>
        </a:xfrm>
      </p:grpSpPr>
      <p:sp>
        <p:nvSpPr>
          <p:cNvPr id="2" name="AutoShape 2"/>
          <p:cNvSpPr/>
          <p:nvPr/>
        </p:nvSpPr>
        <p:spPr>
          <a:xfrm>
            <a:off x="1513582" y="1613853"/>
            <a:ext cx="1648872" cy="0"/>
          </a:xfrm>
          <a:prstGeom prst="line">
            <a:avLst/>
          </a:prstGeom>
          <a:ln w="28575" cap="flat">
            <a:solidFill>
              <a:srgbClr val="1C1C1C"/>
            </a:solidFill>
            <a:prstDash val="solid"/>
            <a:headEnd type="none" w="sm" len="sm"/>
            <a:tailEnd type="none" w="sm" len="sm"/>
          </a:ln>
        </p:spPr>
        <p:txBody>
          <a:bodyPr/>
          <a:lstStyle/>
          <a:p>
            <a:endParaRPr lang="en-CH"/>
          </a:p>
        </p:txBody>
      </p:sp>
      <p:grpSp>
        <p:nvGrpSpPr>
          <p:cNvPr id="3" name="Group 3"/>
          <p:cNvGrpSpPr/>
          <p:nvPr/>
        </p:nvGrpSpPr>
        <p:grpSpPr>
          <a:xfrm>
            <a:off x="10524305" y="0"/>
            <a:ext cx="7763695" cy="10287000"/>
            <a:chOff x="0" y="0"/>
            <a:chExt cx="1202800" cy="1593725"/>
          </a:xfrm>
        </p:grpSpPr>
        <p:sp>
          <p:nvSpPr>
            <p:cNvPr id="4" name="Freeform 4"/>
            <p:cNvSpPr/>
            <p:nvPr/>
          </p:nvSpPr>
          <p:spPr>
            <a:xfrm>
              <a:off x="0" y="0"/>
              <a:ext cx="1202800" cy="1593725"/>
            </a:xfrm>
            <a:custGeom>
              <a:avLst/>
              <a:gdLst/>
              <a:ahLst/>
              <a:cxnLst/>
              <a:rect l="l" t="t" r="r" b="b"/>
              <a:pathLst>
                <a:path w="1202800" h="1593725">
                  <a:moveTo>
                    <a:pt x="0" y="0"/>
                  </a:moveTo>
                  <a:lnTo>
                    <a:pt x="1202800" y="0"/>
                  </a:lnTo>
                  <a:lnTo>
                    <a:pt x="1202800" y="1593725"/>
                  </a:lnTo>
                  <a:lnTo>
                    <a:pt x="0" y="1593725"/>
                  </a:lnTo>
                  <a:close/>
                </a:path>
              </a:pathLst>
            </a:custGeom>
            <a:blipFill>
              <a:blip r:embed="rId2"/>
              <a:stretch>
                <a:fillRect t="-313" b="-313"/>
              </a:stretch>
            </a:blipFill>
          </p:spPr>
          <p:txBody>
            <a:bodyPr/>
            <a:lstStyle/>
            <a:p>
              <a:endParaRPr lang="en-CH"/>
            </a:p>
          </p:txBody>
        </p:sp>
      </p:grpSp>
      <p:sp>
        <p:nvSpPr>
          <p:cNvPr id="5" name="TextBox 5"/>
          <p:cNvSpPr txBox="1"/>
          <p:nvPr/>
        </p:nvSpPr>
        <p:spPr>
          <a:xfrm>
            <a:off x="1513582" y="2075413"/>
            <a:ext cx="3044136" cy="1123950"/>
          </a:xfrm>
          <a:prstGeom prst="rect">
            <a:avLst/>
          </a:prstGeom>
        </p:spPr>
        <p:txBody>
          <a:bodyPr lIns="0" tIns="0" rIns="0" bIns="0" rtlCol="0" anchor="t">
            <a:spAutoFit/>
          </a:bodyPr>
          <a:lstStyle/>
          <a:p>
            <a:pPr algn="l">
              <a:lnSpc>
                <a:spcPts val="8100"/>
              </a:lnSpc>
            </a:pPr>
            <a:r>
              <a:rPr lang="en-US" sz="6000" b="1">
                <a:solidFill>
                  <a:srgbClr val="1C1C1C"/>
                </a:solidFill>
                <a:latin typeface="Arial Bold"/>
                <a:ea typeface="Arial Bold"/>
                <a:cs typeface="Arial Bold"/>
                <a:sym typeface="Arial Bold"/>
              </a:rPr>
              <a:t>VISION </a:t>
            </a:r>
          </a:p>
        </p:txBody>
      </p:sp>
      <p:sp>
        <p:nvSpPr>
          <p:cNvPr id="6" name="TextBox 6"/>
          <p:cNvSpPr txBox="1"/>
          <p:nvPr/>
        </p:nvSpPr>
        <p:spPr>
          <a:xfrm>
            <a:off x="1513582" y="3246988"/>
            <a:ext cx="6543133" cy="909320"/>
          </a:xfrm>
          <a:prstGeom prst="rect">
            <a:avLst/>
          </a:prstGeom>
        </p:spPr>
        <p:txBody>
          <a:bodyPr lIns="0" tIns="0" rIns="0" bIns="0" rtlCol="0" anchor="t">
            <a:spAutoFit/>
          </a:bodyPr>
          <a:lstStyle/>
          <a:p>
            <a:pPr algn="l">
              <a:lnSpc>
                <a:spcPts val="2380"/>
              </a:lnSpc>
            </a:pPr>
            <a:r>
              <a:rPr lang="en-US" sz="1700">
                <a:solidFill>
                  <a:srgbClr val="000000"/>
                </a:solidFill>
                <a:latin typeface="Arial"/>
                <a:ea typeface="Arial"/>
                <a:cs typeface="Arial"/>
                <a:sym typeface="Arial"/>
              </a:rPr>
              <a:t>To be a leading asset management firm, delivering innovative and competitive investment solutions with a focus on integrity, transparency, and performance.</a:t>
            </a:r>
          </a:p>
        </p:txBody>
      </p:sp>
      <p:sp>
        <p:nvSpPr>
          <p:cNvPr id="7" name="TextBox 7"/>
          <p:cNvSpPr txBox="1"/>
          <p:nvPr/>
        </p:nvSpPr>
        <p:spPr>
          <a:xfrm>
            <a:off x="1513582" y="6219825"/>
            <a:ext cx="7373249" cy="1499870"/>
          </a:xfrm>
          <a:prstGeom prst="rect">
            <a:avLst/>
          </a:prstGeom>
        </p:spPr>
        <p:txBody>
          <a:bodyPr lIns="0" tIns="0" rIns="0" bIns="0" rtlCol="0" anchor="t">
            <a:spAutoFit/>
          </a:bodyPr>
          <a:lstStyle/>
          <a:p>
            <a:pPr algn="l">
              <a:lnSpc>
                <a:spcPts val="2380"/>
              </a:lnSpc>
            </a:pPr>
            <a:r>
              <a:rPr lang="en-US" sz="1700">
                <a:solidFill>
                  <a:srgbClr val="000000"/>
                </a:solidFill>
                <a:latin typeface="Arial"/>
                <a:ea typeface="Arial"/>
                <a:cs typeface="Arial"/>
                <a:sym typeface="Arial"/>
              </a:rPr>
              <a:t>We implement a disciplined investment strategy focused on transparency, accountability, and risk management. By tracking performance and maximizing the Information ratio, we balance returns and risk. Global diversification helps reduce uncertainty and support long-term growth for our clients.</a:t>
            </a:r>
          </a:p>
        </p:txBody>
      </p:sp>
      <p:sp>
        <p:nvSpPr>
          <p:cNvPr id="8" name="TextBox 8"/>
          <p:cNvSpPr txBox="1"/>
          <p:nvPr/>
        </p:nvSpPr>
        <p:spPr>
          <a:xfrm>
            <a:off x="1513582" y="1193318"/>
            <a:ext cx="3793337" cy="295275"/>
          </a:xfrm>
          <a:prstGeom prst="rect">
            <a:avLst/>
          </a:prstGeom>
        </p:spPr>
        <p:txBody>
          <a:bodyPr lIns="0" tIns="0" rIns="0" bIns="0" rtlCol="0" anchor="t">
            <a:spAutoFit/>
          </a:bodyPr>
          <a:lstStyle/>
          <a:p>
            <a:pPr algn="l">
              <a:lnSpc>
                <a:spcPts val="2100"/>
              </a:lnSpc>
            </a:pPr>
            <a:r>
              <a:rPr lang="en-US" sz="1500" spc="179">
                <a:solidFill>
                  <a:srgbClr val="000000"/>
                </a:solidFill>
                <a:latin typeface="Arial"/>
                <a:ea typeface="Arial"/>
                <a:cs typeface="Arial"/>
                <a:sym typeface="Arial"/>
              </a:rPr>
              <a:t>AURORA CAPITAL MANAGEMENT</a:t>
            </a:r>
          </a:p>
        </p:txBody>
      </p:sp>
      <p:sp>
        <p:nvSpPr>
          <p:cNvPr id="9" name="AutoShape 9"/>
          <p:cNvSpPr/>
          <p:nvPr/>
        </p:nvSpPr>
        <p:spPr>
          <a:xfrm flipV="1">
            <a:off x="6240051" y="9126220"/>
            <a:ext cx="12047949" cy="0"/>
          </a:xfrm>
          <a:prstGeom prst="line">
            <a:avLst/>
          </a:prstGeom>
          <a:ln w="28575" cap="flat">
            <a:solidFill>
              <a:srgbClr val="1C1C1C"/>
            </a:solidFill>
            <a:prstDash val="solid"/>
            <a:headEnd type="none" w="sm" len="sm"/>
            <a:tailEnd type="none" w="sm" len="sm"/>
          </a:ln>
        </p:spPr>
        <p:txBody>
          <a:bodyPr/>
          <a:lstStyle/>
          <a:p>
            <a:endParaRPr lang="en-CH"/>
          </a:p>
        </p:txBody>
      </p:sp>
      <p:sp>
        <p:nvSpPr>
          <p:cNvPr id="10" name="TextBox 10"/>
          <p:cNvSpPr txBox="1"/>
          <p:nvPr/>
        </p:nvSpPr>
        <p:spPr>
          <a:xfrm>
            <a:off x="1513582" y="8941753"/>
            <a:ext cx="5164149" cy="258276"/>
          </a:xfrm>
          <a:prstGeom prst="rect">
            <a:avLst/>
          </a:prstGeom>
        </p:spPr>
        <p:txBody>
          <a:bodyPr lIns="0" tIns="0" rIns="0" bIns="0" rtlCol="0" anchor="t">
            <a:spAutoFit/>
          </a:bodyPr>
          <a:lstStyle/>
          <a:p>
            <a:pPr algn="l">
              <a:lnSpc>
                <a:spcPts val="2240"/>
              </a:lnSpc>
            </a:pPr>
            <a:r>
              <a:rPr lang="en-US" sz="1600" u="sng" spc="144" dirty="0">
                <a:solidFill>
                  <a:srgbClr val="B3A492"/>
                </a:solidFill>
                <a:latin typeface="Arial"/>
                <a:ea typeface="Arial"/>
                <a:cs typeface="Arial"/>
                <a:sym typeface="Arial"/>
                <a:hlinkClick r:id="rId3" tooltip="https://elvebs.github.io/AuroraCapm/">
                  <a:extLst>
                    <a:ext uri="{A12FA001-AC4F-418D-AE19-62706E023703}">
                      <ahyp:hlinkClr xmlns:ahyp="http://schemas.microsoft.com/office/drawing/2018/hyperlinkcolor" val="tx"/>
                    </a:ext>
                  </a:extLst>
                </a:hlinkClick>
              </a:rPr>
              <a:t>HTTPS://AURORACAPM.CH</a:t>
            </a:r>
          </a:p>
        </p:txBody>
      </p:sp>
      <p:sp>
        <p:nvSpPr>
          <p:cNvPr id="11" name="TextBox 11"/>
          <p:cNvSpPr txBox="1"/>
          <p:nvPr/>
        </p:nvSpPr>
        <p:spPr>
          <a:xfrm>
            <a:off x="1513582" y="5048250"/>
            <a:ext cx="3460250" cy="1123950"/>
          </a:xfrm>
          <a:prstGeom prst="rect">
            <a:avLst/>
          </a:prstGeom>
        </p:spPr>
        <p:txBody>
          <a:bodyPr lIns="0" tIns="0" rIns="0" bIns="0" rtlCol="0" anchor="t">
            <a:spAutoFit/>
          </a:bodyPr>
          <a:lstStyle/>
          <a:p>
            <a:pPr algn="l">
              <a:lnSpc>
                <a:spcPts val="8100"/>
              </a:lnSpc>
            </a:pPr>
            <a:r>
              <a:rPr lang="en-US" sz="6000" b="1">
                <a:solidFill>
                  <a:srgbClr val="1C1C1C"/>
                </a:solidFill>
                <a:latin typeface="Arial Bold"/>
                <a:ea typeface="Arial Bold"/>
                <a:cs typeface="Arial Bold"/>
                <a:sym typeface="Arial Bold"/>
              </a:rPr>
              <a:t>MISSION</a:t>
            </a:r>
          </a:p>
        </p:txBody>
      </p:sp>
      <p:sp>
        <p:nvSpPr>
          <p:cNvPr id="12" name="Freeform 12"/>
          <p:cNvSpPr/>
          <p:nvPr/>
        </p:nvSpPr>
        <p:spPr>
          <a:xfrm>
            <a:off x="160006" y="177518"/>
            <a:ext cx="606615" cy="566427"/>
          </a:xfrm>
          <a:custGeom>
            <a:avLst/>
            <a:gdLst/>
            <a:ahLst/>
            <a:cxnLst/>
            <a:rect l="l" t="t" r="r" b="b"/>
            <a:pathLst>
              <a:path w="606615" h="566427">
                <a:moveTo>
                  <a:pt x="0" y="0"/>
                </a:moveTo>
                <a:lnTo>
                  <a:pt x="606615" y="0"/>
                </a:lnTo>
                <a:lnTo>
                  <a:pt x="606615" y="566427"/>
                </a:lnTo>
                <a:lnTo>
                  <a:pt x="0" y="56642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CH"/>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CFC8C1"/>
        </a:solidFill>
        <a:effectLst/>
      </p:bgPr>
    </p:bg>
    <p:spTree>
      <p:nvGrpSpPr>
        <p:cNvPr id="1" name=""/>
        <p:cNvGrpSpPr/>
        <p:nvPr/>
      </p:nvGrpSpPr>
      <p:grpSpPr>
        <a:xfrm>
          <a:off x="0" y="0"/>
          <a:ext cx="0" cy="0"/>
          <a:chOff x="0" y="0"/>
          <a:chExt cx="0" cy="0"/>
        </a:xfrm>
      </p:grpSpPr>
      <p:sp>
        <p:nvSpPr>
          <p:cNvPr id="2" name="Freeform 2"/>
          <p:cNvSpPr/>
          <p:nvPr/>
        </p:nvSpPr>
        <p:spPr>
          <a:xfrm>
            <a:off x="1118046" y="2268196"/>
            <a:ext cx="4206298" cy="3184805"/>
          </a:xfrm>
          <a:custGeom>
            <a:avLst/>
            <a:gdLst/>
            <a:ahLst/>
            <a:cxnLst/>
            <a:rect l="l" t="t" r="r" b="b"/>
            <a:pathLst>
              <a:path w="4206298" h="3184805">
                <a:moveTo>
                  <a:pt x="0" y="0"/>
                </a:moveTo>
                <a:lnTo>
                  <a:pt x="4206298" y="0"/>
                </a:lnTo>
                <a:lnTo>
                  <a:pt x="4206298" y="3184806"/>
                </a:lnTo>
                <a:lnTo>
                  <a:pt x="0" y="3184806"/>
                </a:lnTo>
                <a:lnTo>
                  <a:pt x="0" y="0"/>
                </a:lnTo>
                <a:close/>
              </a:path>
            </a:pathLst>
          </a:custGeom>
          <a:blipFill>
            <a:blip r:embed="rId2"/>
            <a:stretch>
              <a:fillRect l="-9991" r="-3788"/>
            </a:stretch>
          </a:blipFill>
        </p:spPr>
        <p:txBody>
          <a:bodyPr/>
          <a:lstStyle/>
          <a:p>
            <a:endParaRPr lang="en-CH"/>
          </a:p>
        </p:txBody>
      </p:sp>
      <p:grpSp>
        <p:nvGrpSpPr>
          <p:cNvPr id="3" name="Group 3"/>
          <p:cNvGrpSpPr/>
          <p:nvPr/>
        </p:nvGrpSpPr>
        <p:grpSpPr>
          <a:xfrm>
            <a:off x="1118046" y="5939918"/>
            <a:ext cx="4227541" cy="3835769"/>
            <a:chOff x="0" y="0"/>
            <a:chExt cx="1113427" cy="1010244"/>
          </a:xfrm>
        </p:grpSpPr>
        <p:sp>
          <p:nvSpPr>
            <p:cNvPr id="4" name="Freeform 4"/>
            <p:cNvSpPr/>
            <p:nvPr/>
          </p:nvSpPr>
          <p:spPr>
            <a:xfrm>
              <a:off x="0" y="0"/>
              <a:ext cx="1113427" cy="1010244"/>
            </a:xfrm>
            <a:custGeom>
              <a:avLst/>
              <a:gdLst/>
              <a:ahLst/>
              <a:cxnLst/>
              <a:rect l="l" t="t" r="r" b="b"/>
              <a:pathLst>
                <a:path w="1113427" h="1010244">
                  <a:moveTo>
                    <a:pt x="36626" y="0"/>
                  </a:moveTo>
                  <a:lnTo>
                    <a:pt x="1076800" y="0"/>
                  </a:lnTo>
                  <a:cubicBezTo>
                    <a:pt x="1097028" y="0"/>
                    <a:pt x="1113427" y="16398"/>
                    <a:pt x="1113427" y="36626"/>
                  </a:cubicBezTo>
                  <a:lnTo>
                    <a:pt x="1113427" y="973618"/>
                  </a:lnTo>
                  <a:cubicBezTo>
                    <a:pt x="1113427" y="993846"/>
                    <a:pt x="1097028" y="1010244"/>
                    <a:pt x="1076800" y="1010244"/>
                  </a:cubicBezTo>
                  <a:lnTo>
                    <a:pt x="36626" y="1010244"/>
                  </a:lnTo>
                  <a:cubicBezTo>
                    <a:pt x="16398" y="1010244"/>
                    <a:pt x="0" y="993846"/>
                    <a:pt x="0" y="973618"/>
                  </a:cubicBezTo>
                  <a:lnTo>
                    <a:pt x="0" y="36626"/>
                  </a:lnTo>
                  <a:cubicBezTo>
                    <a:pt x="0" y="16398"/>
                    <a:pt x="16398" y="0"/>
                    <a:pt x="36626" y="0"/>
                  </a:cubicBezTo>
                  <a:close/>
                </a:path>
              </a:pathLst>
            </a:custGeom>
            <a:solidFill>
              <a:srgbClr val="B3A492"/>
            </a:solidFill>
          </p:spPr>
          <p:txBody>
            <a:bodyPr/>
            <a:lstStyle/>
            <a:p>
              <a:endParaRPr lang="en-CH"/>
            </a:p>
          </p:txBody>
        </p:sp>
        <p:sp>
          <p:nvSpPr>
            <p:cNvPr id="5" name="TextBox 5"/>
            <p:cNvSpPr txBox="1"/>
            <p:nvPr/>
          </p:nvSpPr>
          <p:spPr>
            <a:xfrm>
              <a:off x="0" y="-66675"/>
              <a:ext cx="1113427" cy="1076919"/>
            </a:xfrm>
            <a:prstGeom prst="rect">
              <a:avLst/>
            </a:prstGeom>
          </p:spPr>
          <p:txBody>
            <a:bodyPr lIns="50800" tIns="50800" rIns="50800" bIns="50800" rtlCol="0" anchor="ctr"/>
            <a:lstStyle/>
            <a:p>
              <a:pPr algn="ctr">
                <a:lnSpc>
                  <a:spcPts val="2240"/>
                </a:lnSpc>
              </a:pPr>
              <a:endParaRPr/>
            </a:p>
          </p:txBody>
        </p:sp>
      </p:grpSp>
      <p:grpSp>
        <p:nvGrpSpPr>
          <p:cNvPr id="6" name="Group 6"/>
          <p:cNvGrpSpPr/>
          <p:nvPr/>
        </p:nvGrpSpPr>
        <p:grpSpPr>
          <a:xfrm>
            <a:off x="7030229" y="5939918"/>
            <a:ext cx="4227541" cy="3835769"/>
            <a:chOff x="0" y="0"/>
            <a:chExt cx="1113427" cy="1010244"/>
          </a:xfrm>
        </p:grpSpPr>
        <p:sp>
          <p:nvSpPr>
            <p:cNvPr id="7" name="Freeform 7"/>
            <p:cNvSpPr/>
            <p:nvPr/>
          </p:nvSpPr>
          <p:spPr>
            <a:xfrm>
              <a:off x="0" y="0"/>
              <a:ext cx="1113427" cy="1010244"/>
            </a:xfrm>
            <a:custGeom>
              <a:avLst/>
              <a:gdLst/>
              <a:ahLst/>
              <a:cxnLst/>
              <a:rect l="l" t="t" r="r" b="b"/>
              <a:pathLst>
                <a:path w="1113427" h="1010244">
                  <a:moveTo>
                    <a:pt x="36626" y="0"/>
                  </a:moveTo>
                  <a:lnTo>
                    <a:pt x="1076800" y="0"/>
                  </a:lnTo>
                  <a:cubicBezTo>
                    <a:pt x="1097028" y="0"/>
                    <a:pt x="1113427" y="16398"/>
                    <a:pt x="1113427" y="36626"/>
                  </a:cubicBezTo>
                  <a:lnTo>
                    <a:pt x="1113427" y="973618"/>
                  </a:lnTo>
                  <a:cubicBezTo>
                    <a:pt x="1113427" y="993846"/>
                    <a:pt x="1097028" y="1010244"/>
                    <a:pt x="1076800" y="1010244"/>
                  </a:cubicBezTo>
                  <a:lnTo>
                    <a:pt x="36626" y="1010244"/>
                  </a:lnTo>
                  <a:cubicBezTo>
                    <a:pt x="16398" y="1010244"/>
                    <a:pt x="0" y="993846"/>
                    <a:pt x="0" y="973618"/>
                  </a:cubicBezTo>
                  <a:lnTo>
                    <a:pt x="0" y="36626"/>
                  </a:lnTo>
                  <a:cubicBezTo>
                    <a:pt x="0" y="16398"/>
                    <a:pt x="16398" y="0"/>
                    <a:pt x="36626" y="0"/>
                  </a:cubicBezTo>
                  <a:close/>
                </a:path>
              </a:pathLst>
            </a:custGeom>
            <a:solidFill>
              <a:srgbClr val="B3A492"/>
            </a:solidFill>
          </p:spPr>
          <p:txBody>
            <a:bodyPr/>
            <a:lstStyle/>
            <a:p>
              <a:endParaRPr lang="en-CH"/>
            </a:p>
          </p:txBody>
        </p:sp>
        <p:sp>
          <p:nvSpPr>
            <p:cNvPr id="8" name="TextBox 8"/>
            <p:cNvSpPr txBox="1"/>
            <p:nvPr/>
          </p:nvSpPr>
          <p:spPr>
            <a:xfrm>
              <a:off x="0" y="-66675"/>
              <a:ext cx="1113427" cy="1076919"/>
            </a:xfrm>
            <a:prstGeom prst="rect">
              <a:avLst/>
            </a:prstGeom>
          </p:spPr>
          <p:txBody>
            <a:bodyPr lIns="50800" tIns="50800" rIns="50800" bIns="50800" rtlCol="0" anchor="ctr"/>
            <a:lstStyle/>
            <a:p>
              <a:pPr algn="ctr">
                <a:lnSpc>
                  <a:spcPts val="2240"/>
                </a:lnSpc>
              </a:pPr>
              <a:endParaRPr/>
            </a:p>
          </p:txBody>
        </p:sp>
      </p:grpSp>
      <p:sp>
        <p:nvSpPr>
          <p:cNvPr id="9" name="Freeform 9"/>
          <p:cNvSpPr/>
          <p:nvPr/>
        </p:nvSpPr>
        <p:spPr>
          <a:xfrm>
            <a:off x="7030229" y="2268196"/>
            <a:ext cx="4188206" cy="3184805"/>
          </a:xfrm>
          <a:custGeom>
            <a:avLst/>
            <a:gdLst/>
            <a:ahLst/>
            <a:cxnLst/>
            <a:rect l="l" t="t" r="r" b="b"/>
            <a:pathLst>
              <a:path w="4188206" h="3184805">
                <a:moveTo>
                  <a:pt x="0" y="0"/>
                </a:moveTo>
                <a:lnTo>
                  <a:pt x="4188207" y="0"/>
                </a:lnTo>
                <a:lnTo>
                  <a:pt x="4188207" y="3184806"/>
                </a:lnTo>
                <a:lnTo>
                  <a:pt x="0" y="3184806"/>
                </a:lnTo>
                <a:lnTo>
                  <a:pt x="0" y="0"/>
                </a:lnTo>
                <a:close/>
              </a:path>
            </a:pathLst>
          </a:custGeom>
          <a:blipFill>
            <a:blip r:embed="rId3"/>
            <a:stretch>
              <a:fillRect l="-7648" t="-1017" r="-7648"/>
            </a:stretch>
          </a:blipFill>
        </p:spPr>
        <p:txBody>
          <a:bodyPr/>
          <a:lstStyle/>
          <a:p>
            <a:endParaRPr lang="en-CH"/>
          </a:p>
        </p:txBody>
      </p:sp>
      <p:sp>
        <p:nvSpPr>
          <p:cNvPr id="10" name="Freeform 10"/>
          <p:cNvSpPr/>
          <p:nvPr/>
        </p:nvSpPr>
        <p:spPr>
          <a:xfrm>
            <a:off x="160006" y="177518"/>
            <a:ext cx="606615" cy="566427"/>
          </a:xfrm>
          <a:custGeom>
            <a:avLst/>
            <a:gdLst/>
            <a:ahLst/>
            <a:cxnLst/>
            <a:rect l="l" t="t" r="r" b="b"/>
            <a:pathLst>
              <a:path w="606615" h="566427">
                <a:moveTo>
                  <a:pt x="0" y="0"/>
                </a:moveTo>
                <a:lnTo>
                  <a:pt x="606615" y="0"/>
                </a:lnTo>
                <a:lnTo>
                  <a:pt x="606615" y="566427"/>
                </a:lnTo>
                <a:lnTo>
                  <a:pt x="0" y="56642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CH"/>
          </a:p>
        </p:txBody>
      </p:sp>
      <p:sp>
        <p:nvSpPr>
          <p:cNvPr id="11" name="AutoShape 11"/>
          <p:cNvSpPr/>
          <p:nvPr/>
        </p:nvSpPr>
        <p:spPr>
          <a:xfrm>
            <a:off x="1118046" y="1615734"/>
            <a:ext cx="1648872" cy="0"/>
          </a:xfrm>
          <a:prstGeom prst="line">
            <a:avLst/>
          </a:prstGeom>
          <a:ln w="28575" cap="flat">
            <a:solidFill>
              <a:srgbClr val="1C1C1C"/>
            </a:solidFill>
            <a:prstDash val="solid"/>
            <a:headEnd type="none" w="sm" len="sm"/>
            <a:tailEnd type="none" w="sm" len="sm"/>
          </a:ln>
        </p:spPr>
        <p:txBody>
          <a:bodyPr/>
          <a:lstStyle/>
          <a:p>
            <a:endParaRPr lang="en-CH"/>
          </a:p>
        </p:txBody>
      </p:sp>
      <p:sp>
        <p:nvSpPr>
          <p:cNvPr id="12" name="AutoShape 12"/>
          <p:cNvSpPr/>
          <p:nvPr/>
        </p:nvSpPr>
        <p:spPr>
          <a:xfrm>
            <a:off x="15507380" y="1601446"/>
            <a:ext cx="1648872" cy="0"/>
          </a:xfrm>
          <a:prstGeom prst="line">
            <a:avLst/>
          </a:prstGeom>
          <a:ln w="28575" cap="flat">
            <a:solidFill>
              <a:srgbClr val="1C1C1C"/>
            </a:solidFill>
            <a:prstDash val="solid"/>
            <a:headEnd type="none" w="sm" len="sm"/>
            <a:tailEnd type="none" w="sm" len="sm"/>
          </a:ln>
        </p:spPr>
        <p:txBody>
          <a:bodyPr/>
          <a:lstStyle/>
          <a:p>
            <a:endParaRPr lang="en-CH"/>
          </a:p>
        </p:txBody>
      </p:sp>
      <p:sp>
        <p:nvSpPr>
          <p:cNvPr id="13" name="Freeform 13"/>
          <p:cNvSpPr/>
          <p:nvPr/>
        </p:nvSpPr>
        <p:spPr>
          <a:xfrm>
            <a:off x="12940216" y="2268196"/>
            <a:ext cx="4216036" cy="3184805"/>
          </a:xfrm>
          <a:custGeom>
            <a:avLst/>
            <a:gdLst/>
            <a:ahLst/>
            <a:cxnLst/>
            <a:rect l="l" t="t" r="r" b="b"/>
            <a:pathLst>
              <a:path w="4216036" h="3184805">
                <a:moveTo>
                  <a:pt x="0" y="0"/>
                </a:moveTo>
                <a:lnTo>
                  <a:pt x="4216036" y="0"/>
                </a:lnTo>
                <a:lnTo>
                  <a:pt x="4216036" y="3184806"/>
                </a:lnTo>
                <a:lnTo>
                  <a:pt x="0" y="3184806"/>
                </a:lnTo>
                <a:lnTo>
                  <a:pt x="0" y="0"/>
                </a:lnTo>
                <a:close/>
              </a:path>
            </a:pathLst>
          </a:custGeom>
          <a:blipFill>
            <a:blip r:embed="rId6"/>
            <a:stretch>
              <a:fillRect l="-11422" r="-2269" b="-402"/>
            </a:stretch>
          </a:blipFill>
        </p:spPr>
        <p:txBody>
          <a:bodyPr/>
          <a:lstStyle/>
          <a:p>
            <a:endParaRPr lang="en-CH"/>
          </a:p>
        </p:txBody>
      </p:sp>
      <p:sp>
        <p:nvSpPr>
          <p:cNvPr id="14" name="TextBox 14"/>
          <p:cNvSpPr txBox="1"/>
          <p:nvPr/>
        </p:nvSpPr>
        <p:spPr>
          <a:xfrm>
            <a:off x="2280821" y="6064088"/>
            <a:ext cx="1880747" cy="420370"/>
          </a:xfrm>
          <a:prstGeom prst="rect">
            <a:avLst/>
          </a:prstGeom>
        </p:spPr>
        <p:txBody>
          <a:bodyPr lIns="0" tIns="0" rIns="0" bIns="0" rtlCol="0" anchor="t">
            <a:spAutoFit/>
          </a:bodyPr>
          <a:lstStyle/>
          <a:p>
            <a:pPr algn="l">
              <a:lnSpc>
                <a:spcPts val="3080"/>
              </a:lnSpc>
            </a:pPr>
            <a:r>
              <a:rPr lang="en-US" sz="2200" b="1" spc="147">
                <a:solidFill>
                  <a:srgbClr val="000000"/>
                </a:solidFill>
                <a:latin typeface="Arial Bold"/>
                <a:ea typeface="Arial Bold"/>
                <a:cs typeface="Arial Bold"/>
                <a:sym typeface="Arial Bold"/>
              </a:rPr>
              <a:t>INFLATION</a:t>
            </a:r>
          </a:p>
        </p:txBody>
      </p:sp>
      <p:sp>
        <p:nvSpPr>
          <p:cNvPr id="15" name="TextBox 15"/>
          <p:cNvSpPr txBox="1"/>
          <p:nvPr/>
        </p:nvSpPr>
        <p:spPr>
          <a:xfrm>
            <a:off x="7152434" y="6064088"/>
            <a:ext cx="3943798" cy="420370"/>
          </a:xfrm>
          <a:prstGeom prst="rect">
            <a:avLst/>
          </a:prstGeom>
        </p:spPr>
        <p:txBody>
          <a:bodyPr lIns="0" tIns="0" rIns="0" bIns="0" rtlCol="0" anchor="t">
            <a:spAutoFit/>
          </a:bodyPr>
          <a:lstStyle/>
          <a:p>
            <a:pPr algn="l">
              <a:lnSpc>
                <a:spcPts val="3080"/>
              </a:lnSpc>
            </a:pPr>
            <a:r>
              <a:rPr lang="en-US" sz="2200" b="1" spc="147">
                <a:solidFill>
                  <a:srgbClr val="000000"/>
                </a:solidFill>
                <a:latin typeface="Arial Bold"/>
                <a:ea typeface="Arial Bold"/>
                <a:cs typeface="Arial Bold"/>
                <a:sym typeface="Arial Bold"/>
              </a:rPr>
              <a:t>GEOPOLITCAL TENSIONS</a:t>
            </a:r>
          </a:p>
        </p:txBody>
      </p:sp>
      <p:grpSp>
        <p:nvGrpSpPr>
          <p:cNvPr id="16" name="Group 16"/>
          <p:cNvGrpSpPr/>
          <p:nvPr/>
        </p:nvGrpSpPr>
        <p:grpSpPr>
          <a:xfrm>
            <a:off x="12940216" y="5939918"/>
            <a:ext cx="4216036" cy="3761838"/>
            <a:chOff x="0" y="0"/>
            <a:chExt cx="1110396" cy="990772"/>
          </a:xfrm>
        </p:grpSpPr>
        <p:sp>
          <p:nvSpPr>
            <p:cNvPr id="17" name="Freeform 17"/>
            <p:cNvSpPr/>
            <p:nvPr/>
          </p:nvSpPr>
          <p:spPr>
            <a:xfrm>
              <a:off x="0" y="0"/>
              <a:ext cx="1110396" cy="990772"/>
            </a:xfrm>
            <a:custGeom>
              <a:avLst/>
              <a:gdLst/>
              <a:ahLst/>
              <a:cxnLst/>
              <a:rect l="l" t="t" r="r" b="b"/>
              <a:pathLst>
                <a:path w="1110396" h="990772">
                  <a:moveTo>
                    <a:pt x="36726" y="0"/>
                  </a:moveTo>
                  <a:lnTo>
                    <a:pt x="1073670" y="0"/>
                  </a:lnTo>
                  <a:cubicBezTo>
                    <a:pt x="1093954" y="0"/>
                    <a:pt x="1110396" y="16443"/>
                    <a:pt x="1110396" y="36726"/>
                  </a:cubicBezTo>
                  <a:lnTo>
                    <a:pt x="1110396" y="954046"/>
                  </a:lnTo>
                  <a:cubicBezTo>
                    <a:pt x="1110396" y="963787"/>
                    <a:pt x="1106527" y="973128"/>
                    <a:pt x="1099640" y="980015"/>
                  </a:cubicBezTo>
                  <a:cubicBezTo>
                    <a:pt x="1092752" y="986903"/>
                    <a:pt x="1083411" y="990772"/>
                    <a:pt x="1073670" y="990772"/>
                  </a:cubicBezTo>
                  <a:lnTo>
                    <a:pt x="36726" y="990772"/>
                  </a:lnTo>
                  <a:cubicBezTo>
                    <a:pt x="26986" y="990772"/>
                    <a:pt x="17644" y="986903"/>
                    <a:pt x="10757" y="980015"/>
                  </a:cubicBezTo>
                  <a:cubicBezTo>
                    <a:pt x="3869" y="973128"/>
                    <a:pt x="0" y="963787"/>
                    <a:pt x="0" y="954046"/>
                  </a:cubicBezTo>
                  <a:lnTo>
                    <a:pt x="0" y="36726"/>
                  </a:lnTo>
                  <a:cubicBezTo>
                    <a:pt x="0" y="26986"/>
                    <a:pt x="3869" y="17644"/>
                    <a:pt x="10757" y="10757"/>
                  </a:cubicBezTo>
                  <a:cubicBezTo>
                    <a:pt x="17644" y="3869"/>
                    <a:pt x="26986" y="0"/>
                    <a:pt x="36726" y="0"/>
                  </a:cubicBezTo>
                  <a:close/>
                </a:path>
              </a:pathLst>
            </a:custGeom>
            <a:solidFill>
              <a:srgbClr val="B3A492"/>
            </a:solidFill>
          </p:spPr>
          <p:txBody>
            <a:bodyPr/>
            <a:lstStyle/>
            <a:p>
              <a:endParaRPr lang="en-CH"/>
            </a:p>
          </p:txBody>
        </p:sp>
        <p:sp>
          <p:nvSpPr>
            <p:cNvPr id="18" name="TextBox 18"/>
            <p:cNvSpPr txBox="1"/>
            <p:nvPr/>
          </p:nvSpPr>
          <p:spPr>
            <a:xfrm>
              <a:off x="0" y="-66675"/>
              <a:ext cx="1110396" cy="1057447"/>
            </a:xfrm>
            <a:prstGeom prst="rect">
              <a:avLst/>
            </a:prstGeom>
          </p:spPr>
          <p:txBody>
            <a:bodyPr lIns="50800" tIns="50800" rIns="50800" bIns="50800" rtlCol="0" anchor="ctr"/>
            <a:lstStyle/>
            <a:p>
              <a:pPr algn="ctr">
                <a:lnSpc>
                  <a:spcPts val="2240"/>
                </a:lnSpc>
              </a:pPr>
              <a:endParaRPr/>
            </a:p>
          </p:txBody>
        </p:sp>
      </p:grpSp>
      <p:sp>
        <p:nvSpPr>
          <p:cNvPr id="19" name="TextBox 19"/>
          <p:cNvSpPr txBox="1"/>
          <p:nvPr/>
        </p:nvSpPr>
        <p:spPr>
          <a:xfrm>
            <a:off x="13935497" y="5968493"/>
            <a:ext cx="2452815" cy="420370"/>
          </a:xfrm>
          <a:prstGeom prst="rect">
            <a:avLst/>
          </a:prstGeom>
        </p:spPr>
        <p:txBody>
          <a:bodyPr lIns="0" tIns="0" rIns="0" bIns="0" rtlCol="0" anchor="t">
            <a:spAutoFit/>
          </a:bodyPr>
          <a:lstStyle/>
          <a:p>
            <a:pPr algn="l">
              <a:lnSpc>
                <a:spcPts val="3080"/>
              </a:lnSpc>
            </a:pPr>
            <a:r>
              <a:rPr lang="en-US" sz="2200" b="1" spc="147">
                <a:solidFill>
                  <a:srgbClr val="000000"/>
                </a:solidFill>
                <a:latin typeface="Arial Bold"/>
                <a:ea typeface="Arial Bold"/>
                <a:cs typeface="Arial Bold"/>
                <a:sym typeface="Arial Bold"/>
              </a:rPr>
              <a:t>US ECONOMY</a:t>
            </a:r>
          </a:p>
        </p:txBody>
      </p:sp>
      <p:sp>
        <p:nvSpPr>
          <p:cNvPr id="20" name="TextBox 20"/>
          <p:cNvSpPr txBox="1"/>
          <p:nvPr/>
        </p:nvSpPr>
        <p:spPr>
          <a:xfrm>
            <a:off x="1323477" y="6604791"/>
            <a:ext cx="3816679" cy="3271520"/>
          </a:xfrm>
          <a:prstGeom prst="rect">
            <a:avLst/>
          </a:prstGeom>
        </p:spPr>
        <p:txBody>
          <a:bodyPr lIns="0" tIns="0" rIns="0" bIns="0" rtlCol="0" anchor="t">
            <a:spAutoFit/>
          </a:bodyPr>
          <a:lstStyle/>
          <a:p>
            <a:pPr algn="just">
              <a:lnSpc>
                <a:spcPts val="2380"/>
              </a:lnSpc>
            </a:pPr>
            <a:r>
              <a:rPr lang="en-US" sz="1700">
                <a:solidFill>
                  <a:srgbClr val="000000"/>
                </a:solidFill>
                <a:latin typeface="Arial"/>
                <a:ea typeface="Arial"/>
                <a:cs typeface="Arial"/>
                <a:sym typeface="Arial"/>
              </a:rPr>
              <a:t>Inflation remains a key concern in 2024 due to ongoing supply chain disruptions and surging commodity prices, especially in oil. The Ukraine-Russia war, alongside Middle East tensions, has exacerbated these challenges.  Interest rate cuts are likely, however central banks may maintain tight policies if inflation persists, which could slow global economic growth.</a:t>
            </a:r>
          </a:p>
          <a:p>
            <a:pPr algn="just">
              <a:lnSpc>
                <a:spcPts val="2380"/>
              </a:lnSpc>
            </a:pPr>
            <a:endParaRPr lang="en-US" sz="1700">
              <a:solidFill>
                <a:srgbClr val="000000"/>
              </a:solidFill>
              <a:latin typeface="Arial"/>
              <a:ea typeface="Arial"/>
              <a:cs typeface="Arial"/>
              <a:sym typeface="Arial"/>
            </a:endParaRPr>
          </a:p>
        </p:txBody>
      </p:sp>
      <p:sp>
        <p:nvSpPr>
          <p:cNvPr id="21" name="TextBox 21"/>
          <p:cNvSpPr txBox="1"/>
          <p:nvPr/>
        </p:nvSpPr>
        <p:spPr>
          <a:xfrm>
            <a:off x="7268277" y="6604791"/>
            <a:ext cx="3827955" cy="3271520"/>
          </a:xfrm>
          <a:prstGeom prst="rect">
            <a:avLst/>
          </a:prstGeom>
        </p:spPr>
        <p:txBody>
          <a:bodyPr lIns="0" tIns="0" rIns="0" bIns="0" rtlCol="0" anchor="t">
            <a:spAutoFit/>
          </a:bodyPr>
          <a:lstStyle/>
          <a:p>
            <a:pPr algn="just">
              <a:lnSpc>
                <a:spcPts val="2380"/>
              </a:lnSpc>
            </a:pPr>
            <a:r>
              <a:rPr lang="en-US" sz="1700">
                <a:solidFill>
                  <a:srgbClr val="000000"/>
                </a:solidFill>
                <a:latin typeface="Arial"/>
                <a:ea typeface="Arial"/>
                <a:cs typeface="Arial"/>
                <a:sym typeface="Arial"/>
              </a:rPr>
              <a:t>Geopolitical risks, particularly conflicts in Ukraine, the Middle East, and other regions, continue to disrupt markets and fuel volatility. These conflicts affect critical sectors like energy and agriculture, raising concerns about global stability. Investors should focus on diversifying across regions and sectors to mitigate these risks and safeguard portfolio performance.</a:t>
            </a:r>
          </a:p>
          <a:p>
            <a:pPr algn="just">
              <a:lnSpc>
                <a:spcPts val="2380"/>
              </a:lnSpc>
            </a:pPr>
            <a:endParaRPr lang="en-US" sz="1700">
              <a:solidFill>
                <a:srgbClr val="000000"/>
              </a:solidFill>
              <a:latin typeface="Arial"/>
              <a:ea typeface="Arial"/>
              <a:cs typeface="Arial"/>
              <a:sym typeface="Arial"/>
            </a:endParaRPr>
          </a:p>
        </p:txBody>
      </p:sp>
      <p:sp>
        <p:nvSpPr>
          <p:cNvPr id="22" name="TextBox 22"/>
          <p:cNvSpPr txBox="1"/>
          <p:nvPr/>
        </p:nvSpPr>
        <p:spPr>
          <a:xfrm>
            <a:off x="9139238" y="4959033"/>
            <a:ext cx="9525" cy="302260"/>
          </a:xfrm>
          <a:prstGeom prst="rect">
            <a:avLst/>
          </a:prstGeom>
        </p:spPr>
        <p:txBody>
          <a:bodyPr lIns="0" tIns="0" rIns="0" bIns="0" rtlCol="0" anchor="t">
            <a:spAutoFit/>
          </a:bodyPr>
          <a:lstStyle/>
          <a:p>
            <a:pPr algn="ctr">
              <a:lnSpc>
                <a:spcPts val="2240"/>
              </a:lnSpc>
              <a:spcBef>
                <a:spcPct val="0"/>
              </a:spcBef>
            </a:pPr>
            <a:endParaRPr/>
          </a:p>
        </p:txBody>
      </p:sp>
      <p:sp>
        <p:nvSpPr>
          <p:cNvPr id="23" name="TextBox 23"/>
          <p:cNvSpPr txBox="1"/>
          <p:nvPr/>
        </p:nvSpPr>
        <p:spPr>
          <a:xfrm>
            <a:off x="1118046" y="1178854"/>
            <a:ext cx="3793337" cy="295275"/>
          </a:xfrm>
          <a:prstGeom prst="rect">
            <a:avLst/>
          </a:prstGeom>
        </p:spPr>
        <p:txBody>
          <a:bodyPr lIns="0" tIns="0" rIns="0" bIns="0" rtlCol="0" anchor="t">
            <a:spAutoFit/>
          </a:bodyPr>
          <a:lstStyle/>
          <a:p>
            <a:pPr algn="l">
              <a:lnSpc>
                <a:spcPts val="2100"/>
              </a:lnSpc>
            </a:pPr>
            <a:r>
              <a:rPr lang="en-US" sz="1500" spc="179">
                <a:solidFill>
                  <a:srgbClr val="1C1C1C"/>
                </a:solidFill>
                <a:latin typeface="Arial"/>
                <a:ea typeface="Arial"/>
                <a:cs typeface="Arial"/>
                <a:sym typeface="Arial"/>
              </a:rPr>
              <a:t>AURORA CAPITAL MANAGEMENT</a:t>
            </a:r>
          </a:p>
        </p:txBody>
      </p:sp>
      <p:sp>
        <p:nvSpPr>
          <p:cNvPr id="24" name="TextBox 24"/>
          <p:cNvSpPr txBox="1"/>
          <p:nvPr/>
        </p:nvSpPr>
        <p:spPr>
          <a:xfrm>
            <a:off x="14014717" y="1171869"/>
            <a:ext cx="3141536" cy="258276"/>
          </a:xfrm>
          <a:prstGeom prst="rect">
            <a:avLst/>
          </a:prstGeom>
        </p:spPr>
        <p:txBody>
          <a:bodyPr lIns="0" tIns="0" rIns="0" bIns="0" rtlCol="0" anchor="t">
            <a:spAutoFit/>
          </a:bodyPr>
          <a:lstStyle/>
          <a:p>
            <a:pPr algn="l">
              <a:lnSpc>
                <a:spcPts val="2240"/>
              </a:lnSpc>
            </a:pPr>
            <a:r>
              <a:rPr lang="en-US" sz="1600" u="sng" spc="144" dirty="0">
                <a:solidFill>
                  <a:srgbClr val="B3A492"/>
                </a:solidFill>
                <a:latin typeface="Arial"/>
                <a:ea typeface="Arial"/>
                <a:cs typeface="Arial"/>
                <a:sym typeface="Arial"/>
                <a:hlinkClick r:id="rId7" tooltip="https://elvebs.github.io/AuroraCapm/">
                  <a:extLst>
                    <a:ext uri="{A12FA001-AC4F-418D-AE19-62706E023703}">
                      <ahyp:hlinkClr xmlns:ahyp="http://schemas.microsoft.com/office/drawing/2018/hyperlinkcolor" val="tx"/>
                    </a:ext>
                  </a:extLst>
                </a:hlinkClick>
              </a:rPr>
              <a:t>HTTPS://AURORACAPM.CH</a:t>
            </a:r>
          </a:p>
        </p:txBody>
      </p:sp>
      <p:sp>
        <p:nvSpPr>
          <p:cNvPr id="25" name="TextBox 25"/>
          <p:cNvSpPr txBox="1"/>
          <p:nvPr/>
        </p:nvSpPr>
        <p:spPr>
          <a:xfrm>
            <a:off x="5804240" y="696571"/>
            <a:ext cx="7317620" cy="1123950"/>
          </a:xfrm>
          <a:prstGeom prst="rect">
            <a:avLst/>
          </a:prstGeom>
        </p:spPr>
        <p:txBody>
          <a:bodyPr lIns="0" tIns="0" rIns="0" bIns="0" rtlCol="0" anchor="t">
            <a:spAutoFit/>
          </a:bodyPr>
          <a:lstStyle/>
          <a:p>
            <a:pPr algn="ctr">
              <a:lnSpc>
                <a:spcPts val="8100"/>
              </a:lnSpc>
            </a:pPr>
            <a:r>
              <a:rPr lang="en-US" sz="6000" b="1">
                <a:solidFill>
                  <a:srgbClr val="000000"/>
                </a:solidFill>
                <a:latin typeface="Arial Bold"/>
                <a:ea typeface="Arial Bold"/>
                <a:cs typeface="Arial Bold"/>
                <a:sym typeface="Arial Bold"/>
              </a:rPr>
              <a:t>MARKET OUTLOOK</a:t>
            </a:r>
          </a:p>
        </p:txBody>
      </p:sp>
      <p:sp>
        <p:nvSpPr>
          <p:cNvPr id="26" name="TextBox 26"/>
          <p:cNvSpPr txBox="1"/>
          <p:nvPr/>
        </p:nvSpPr>
        <p:spPr>
          <a:xfrm>
            <a:off x="13121860" y="6322188"/>
            <a:ext cx="3827955" cy="3271520"/>
          </a:xfrm>
          <a:prstGeom prst="rect">
            <a:avLst/>
          </a:prstGeom>
        </p:spPr>
        <p:txBody>
          <a:bodyPr lIns="0" tIns="0" rIns="0" bIns="0" rtlCol="0" anchor="t">
            <a:spAutoFit/>
          </a:bodyPr>
          <a:lstStyle/>
          <a:p>
            <a:pPr algn="just">
              <a:lnSpc>
                <a:spcPts val="2380"/>
              </a:lnSpc>
            </a:pPr>
            <a:r>
              <a:rPr lang="en-US" sz="1700">
                <a:solidFill>
                  <a:srgbClr val="000000"/>
                </a:solidFill>
                <a:latin typeface="Arial"/>
                <a:ea typeface="Arial"/>
                <a:cs typeface="Arial"/>
                <a:sym typeface="Arial"/>
              </a:rPr>
              <a:t>The US economy shows strength despite global challenges. Supported by robust consumer spending and investments in manufacturing, the economy remains resilient. Anticipated interest rate cuts by the Federal Reserve in late 2024 may further boost growth. Strategic investment in key sectors poised for recovery and innovation can help investors capitalize on emerging opportunities.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CFC8C1"/>
        </a:solidFill>
        <a:effectLst/>
      </p:bgPr>
    </p:bg>
    <p:spTree>
      <p:nvGrpSpPr>
        <p:cNvPr id="1" name=""/>
        <p:cNvGrpSpPr/>
        <p:nvPr/>
      </p:nvGrpSpPr>
      <p:grpSpPr>
        <a:xfrm>
          <a:off x="0" y="0"/>
          <a:ext cx="0" cy="0"/>
          <a:chOff x="0" y="0"/>
          <a:chExt cx="0" cy="0"/>
        </a:xfrm>
      </p:grpSpPr>
      <p:grpSp>
        <p:nvGrpSpPr>
          <p:cNvPr id="2" name="Group 2"/>
          <p:cNvGrpSpPr/>
          <p:nvPr/>
        </p:nvGrpSpPr>
        <p:grpSpPr>
          <a:xfrm>
            <a:off x="1118046" y="5939918"/>
            <a:ext cx="4227541" cy="3835769"/>
            <a:chOff x="0" y="0"/>
            <a:chExt cx="1113427" cy="1010244"/>
          </a:xfrm>
        </p:grpSpPr>
        <p:sp>
          <p:nvSpPr>
            <p:cNvPr id="3" name="Freeform 3"/>
            <p:cNvSpPr/>
            <p:nvPr/>
          </p:nvSpPr>
          <p:spPr>
            <a:xfrm>
              <a:off x="0" y="0"/>
              <a:ext cx="1113427" cy="1010244"/>
            </a:xfrm>
            <a:custGeom>
              <a:avLst/>
              <a:gdLst/>
              <a:ahLst/>
              <a:cxnLst/>
              <a:rect l="l" t="t" r="r" b="b"/>
              <a:pathLst>
                <a:path w="1113427" h="1010244">
                  <a:moveTo>
                    <a:pt x="36626" y="0"/>
                  </a:moveTo>
                  <a:lnTo>
                    <a:pt x="1076800" y="0"/>
                  </a:lnTo>
                  <a:cubicBezTo>
                    <a:pt x="1097028" y="0"/>
                    <a:pt x="1113427" y="16398"/>
                    <a:pt x="1113427" y="36626"/>
                  </a:cubicBezTo>
                  <a:lnTo>
                    <a:pt x="1113427" y="973618"/>
                  </a:lnTo>
                  <a:cubicBezTo>
                    <a:pt x="1113427" y="993846"/>
                    <a:pt x="1097028" y="1010244"/>
                    <a:pt x="1076800" y="1010244"/>
                  </a:cubicBezTo>
                  <a:lnTo>
                    <a:pt x="36626" y="1010244"/>
                  </a:lnTo>
                  <a:cubicBezTo>
                    <a:pt x="16398" y="1010244"/>
                    <a:pt x="0" y="993846"/>
                    <a:pt x="0" y="973618"/>
                  </a:cubicBezTo>
                  <a:lnTo>
                    <a:pt x="0" y="36626"/>
                  </a:lnTo>
                  <a:cubicBezTo>
                    <a:pt x="0" y="16398"/>
                    <a:pt x="16398" y="0"/>
                    <a:pt x="36626" y="0"/>
                  </a:cubicBezTo>
                  <a:close/>
                </a:path>
              </a:pathLst>
            </a:custGeom>
            <a:solidFill>
              <a:srgbClr val="B3A492"/>
            </a:solidFill>
          </p:spPr>
          <p:txBody>
            <a:bodyPr/>
            <a:lstStyle/>
            <a:p>
              <a:endParaRPr lang="en-CH"/>
            </a:p>
          </p:txBody>
        </p:sp>
        <p:sp>
          <p:nvSpPr>
            <p:cNvPr id="4" name="TextBox 4"/>
            <p:cNvSpPr txBox="1"/>
            <p:nvPr/>
          </p:nvSpPr>
          <p:spPr>
            <a:xfrm>
              <a:off x="0" y="-66675"/>
              <a:ext cx="1113427" cy="1076919"/>
            </a:xfrm>
            <a:prstGeom prst="rect">
              <a:avLst/>
            </a:prstGeom>
          </p:spPr>
          <p:txBody>
            <a:bodyPr lIns="50800" tIns="50800" rIns="50800" bIns="50800" rtlCol="0" anchor="ctr"/>
            <a:lstStyle/>
            <a:p>
              <a:pPr algn="ctr">
                <a:lnSpc>
                  <a:spcPts val="2240"/>
                </a:lnSpc>
              </a:pPr>
              <a:endParaRPr/>
            </a:p>
          </p:txBody>
        </p:sp>
      </p:grpSp>
      <p:grpSp>
        <p:nvGrpSpPr>
          <p:cNvPr id="5" name="Group 5"/>
          <p:cNvGrpSpPr/>
          <p:nvPr/>
        </p:nvGrpSpPr>
        <p:grpSpPr>
          <a:xfrm>
            <a:off x="7030229" y="5939918"/>
            <a:ext cx="4227541" cy="3835769"/>
            <a:chOff x="0" y="0"/>
            <a:chExt cx="1113427" cy="1010244"/>
          </a:xfrm>
        </p:grpSpPr>
        <p:sp>
          <p:nvSpPr>
            <p:cNvPr id="6" name="Freeform 6"/>
            <p:cNvSpPr/>
            <p:nvPr/>
          </p:nvSpPr>
          <p:spPr>
            <a:xfrm>
              <a:off x="0" y="0"/>
              <a:ext cx="1113427" cy="1010244"/>
            </a:xfrm>
            <a:custGeom>
              <a:avLst/>
              <a:gdLst/>
              <a:ahLst/>
              <a:cxnLst/>
              <a:rect l="l" t="t" r="r" b="b"/>
              <a:pathLst>
                <a:path w="1113427" h="1010244">
                  <a:moveTo>
                    <a:pt x="36626" y="0"/>
                  </a:moveTo>
                  <a:lnTo>
                    <a:pt x="1076800" y="0"/>
                  </a:lnTo>
                  <a:cubicBezTo>
                    <a:pt x="1097028" y="0"/>
                    <a:pt x="1113427" y="16398"/>
                    <a:pt x="1113427" y="36626"/>
                  </a:cubicBezTo>
                  <a:lnTo>
                    <a:pt x="1113427" y="973618"/>
                  </a:lnTo>
                  <a:cubicBezTo>
                    <a:pt x="1113427" y="993846"/>
                    <a:pt x="1097028" y="1010244"/>
                    <a:pt x="1076800" y="1010244"/>
                  </a:cubicBezTo>
                  <a:lnTo>
                    <a:pt x="36626" y="1010244"/>
                  </a:lnTo>
                  <a:cubicBezTo>
                    <a:pt x="16398" y="1010244"/>
                    <a:pt x="0" y="993846"/>
                    <a:pt x="0" y="973618"/>
                  </a:cubicBezTo>
                  <a:lnTo>
                    <a:pt x="0" y="36626"/>
                  </a:lnTo>
                  <a:cubicBezTo>
                    <a:pt x="0" y="16398"/>
                    <a:pt x="16398" y="0"/>
                    <a:pt x="36626" y="0"/>
                  </a:cubicBezTo>
                  <a:close/>
                </a:path>
              </a:pathLst>
            </a:custGeom>
            <a:solidFill>
              <a:srgbClr val="B3A492"/>
            </a:solidFill>
          </p:spPr>
          <p:txBody>
            <a:bodyPr/>
            <a:lstStyle/>
            <a:p>
              <a:endParaRPr lang="en-CH"/>
            </a:p>
          </p:txBody>
        </p:sp>
        <p:sp>
          <p:nvSpPr>
            <p:cNvPr id="7" name="TextBox 7"/>
            <p:cNvSpPr txBox="1"/>
            <p:nvPr/>
          </p:nvSpPr>
          <p:spPr>
            <a:xfrm>
              <a:off x="0" y="-66675"/>
              <a:ext cx="1113427" cy="1076919"/>
            </a:xfrm>
            <a:prstGeom prst="rect">
              <a:avLst/>
            </a:prstGeom>
          </p:spPr>
          <p:txBody>
            <a:bodyPr lIns="50800" tIns="50800" rIns="50800" bIns="50800" rtlCol="0" anchor="ctr"/>
            <a:lstStyle/>
            <a:p>
              <a:pPr algn="ctr">
                <a:lnSpc>
                  <a:spcPts val="2240"/>
                </a:lnSpc>
              </a:pPr>
              <a:endParaRPr/>
            </a:p>
          </p:txBody>
        </p:sp>
      </p:grpSp>
      <p:grpSp>
        <p:nvGrpSpPr>
          <p:cNvPr id="8" name="Group 8"/>
          <p:cNvGrpSpPr/>
          <p:nvPr/>
        </p:nvGrpSpPr>
        <p:grpSpPr>
          <a:xfrm>
            <a:off x="12940216" y="5939918"/>
            <a:ext cx="4216036" cy="3761838"/>
            <a:chOff x="0" y="0"/>
            <a:chExt cx="1110396" cy="990772"/>
          </a:xfrm>
        </p:grpSpPr>
        <p:sp>
          <p:nvSpPr>
            <p:cNvPr id="9" name="Freeform 9"/>
            <p:cNvSpPr/>
            <p:nvPr/>
          </p:nvSpPr>
          <p:spPr>
            <a:xfrm>
              <a:off x="0" y="0"/>
              <a:ext cx="1110396" cy="990772"/>
            </a:xfrm>
            <a:custGeom>
              <a:avLst/>
              <a:gdLst/>
              <a:ahLst/>
              <a:cxnLst/>
              <a:rect l="l" t="t" r="r" b="b"/>
              <a:pathLst>
                <a:path w="1110396" h="990772">
                  <a:moveTo>
                    <a:pt x="36726" y="0"/>
                  </a:moveTo>
                  <a:lnTo>
                    <a:pt x="1073670" y="0"/>
                  </a:lnTo>
                  <a:cubicBezTo>
                    <a:pt x="1093954" y="0"/>
                    <a:pt x="1110396" y="16443"/>
                    <a:pt x="1110396" y="36726"/>
                  </a:cubicBezTo>
                  <a:lnTo>
                    <a:pt x="1110396" y="954046"/>
                  </a:lnTo>
                  <a:cubicBezTo>
                    <a:pt x="1110396" y="963787"/>
                    <a:pt x="1106527" y="973128"/>
                    <a:pt x="1099640" y="980015"/>
                  </a:cubicBezTo>
                  <a:cubicBezTo>
                    <a:pt x="1092752" y="986903"/>
                    <a:pt x="1083411" y="990772"/>
                    <a:pt x="1073670" y="990772"/>
                  </a:cubicBezTo>
                  <a:lnTo>
                    <a:pt x="36726" y="990772"/>
                  </a:lnTo>
                  <a:cubicBezTo>
                    <a:pt x="26986" y="990772"/>
                    <a:pt x="17644" y="986903"/>
                    <a:pt x="10757" y="980015"/>
                  </a:cubicBezTo>
                  <a:cubicBezTo>
                    <a:pt x="3869" y="973128"/>
                    <a:pt x="0" y="963787"/>
                    <a:pt x="0" y="954046"/>
                  </a:cubicBezTo>
                  <a:lnTo>
                    <a:pt x="0" y="36726"/>
                  </a:lnTo>
                  <a:cubicBezTo>
                    <a:pt x="0" y="26986"/>
                    <a:pt x="3869" y="17644"/>
                    <a:pt x="10757" y="10757"/>
                  </a:cubicBezTo>
                  <a:cubicBezTo>
                    <a:pt x="17644" y="3869"/>
                    <a:pt x="26986" y="0"/>
                    <a:pt x="36726" y="0"/>
                  </a:cubicBezTo>
                  <a:close/>
                </a:path>
              </a:pathLst>
            </a:custGeom>
            <a:solidFill>
              <a:srgbClr val="B3A492"/>
            </a:solidFill>
          </p:spPr>
          <p:txBody>
            <a:bodyPr/>
            <a:lstStyle/>
            <a:p>
              <a:endParaRPr lang="en-CH"/>
            </a:p>
          </p:txBody>
        </p:sp>
        <p:sp>
          <p:nvSpPr>
            <p:cNvPr id="10" name="TextBox 10"/>
            <p:cNvSpPr txBox="1"/>
            <p:nvPr/>
          </p:nvSpPr>
          <p:spPr>
            <a:xfrm>
              <a:off x="0" y="-66675"/>
              <a:ext cx="1110396" cy="1057447"/>
            </a:xfrm>
            <a:prstGeom prst="rect">
              <a:avLst/>
            </a:prstGeom>
          </p:spPr>
          <p:txBody>
            <a:bodyPr lIns="50800" tIns="50800" rIns="50800" bIns="50800" rtlCol="0" anchor="ctr"/>
            <a:lstStyle/>
            <a:p>
              <a:pPr algn="ctr">
                <a:lnSpc>
                  <a:spcPts val="2240"/>
                </a:lnSpc>
              </a:pPr>
              <a:endParaRPr/>
            </a:p>
          </p:txBody>
        </p:sp>
      </p:grpSp>
      <p:sp>
        <p:nvSpPr>
          <p:cNvPr id="11" name="Freeform 11"/>
          <p:cNvSpPr/>
          <p:nvPr/>
        </p:nvSpPr>
        <p:spPr>
          <a:xfrm>
            <a:off x="7030229" y="2268024"/>
            <a:ext cx="4227541" cy="3224392"/>
          </a:xfrm>
          <a:custGeom>
            <a:avLst/>
            <a:gdLst/>
            <a:ahLst/>
            <a:cxnLst/>
            <a:rect l="l" t="t" r="r" b="b"/>
            <a:pathLst>
              <a:path w="4227541" h="3224392">
                <a:moveTo>
                  <a:pt x="0" y="0"/>
                </a:moveTo>
                <a:lnTo>
                  <a:pt x="4227542" y="0"/>
                </a:lnTo>
                <a:lnTo>
                  <a:pt x="4227542" y="3224392"/>
                </a:lnTo>
                <a:lnTo>
                  <a:pt x="0" y="3224392"/>
                </a:lnTo>
                <a:lnTo>
                  <a:pt x="0" y="0"/>
                </a:lnTo>
                <a:close/>
              </a:path>
            </a:pathLst>
          </a:custGeom>
          <a:blipFill>
            <a:blip r:embed="rId2"/>
            <a:stretch>
              <a:fillRect l="-2893" t="-3593" r="-16370"/>
            </a:stretch>
          </a:blipFill>
        </p:spPr>
        <p:txBody>
          <a:bodyPr/>
          <a:lstStyle/>
          <a:p>
            <a:endParaRPr lang="en-CH"/>
          </a:p>
        </p:txBody>
      </p:sp>
      <p:sp>
        <p:nvSpPr>
          <p:cNvPr id="12" name="Freeform 12"/>
          <p:cNvSpPr/>
          <p:nvPr/>
        </p:nvSpPr>
        <p:spPr>
          <a:xfrm>
            <a:off x="12940216" y="2268196"/>
            <a:ext cx="4216036" cy="3224392"/>
          </a:xfrm>
          <a:custGeom>
            <a:avLst/>
            <a:gdLst/>
            <a:ahLst/>
            <a:cxnLst/>
            <a:rect l="l" t="t" r="r" b="b"/>
            <a:pathLst>
              <a:path w="4216036" h="3224392">
                <a:moveTo>
                  <a:pt x="0" y="0"/>
                </a:moveTo>
                <a:lnTo>
                  <a:pt x="4216036" y="0"/>
                </a:lnTo>
                <a:lnTo>
                  <a:pt x="4216036" y="3224392"/>
                </a:lnTo>
                <a:lnTo>
                  <a:pt x="0" y="3224392"/>
                </a:lnTo>
                <a:lnTo>
                  <a:pt x="0" y="0"/>
                </a:lnTo>
                <a:close/>
              </a:path>
            </a:pathLst>
          </a:custGeom>
          <a:blipFill>
            <a:blip r:embed="rId3"/>
            <a:stretch>
              <a:fillRect l="-4177" r="-15321"/>
            </a:stretch>
          </a:blipFill>
        </p:spPr>
        <p:txBody>
          <a:bodyPr/>
          <a:lstStyle/>
          <a:p>
            <a:endParaRPr lang="en-CH"/>
          </a:p>
        </p:txBody>
      </p:sp>
      <p:sp>
        <p:nvSpPr>
          <p:cNvPr id="13" name="Freeform 13"/>
          <p:cNvSpPr/>
          <p:nvPr/>
        </p:nvSpPr>
        <p:spPr>
          <a:xfrm>
            <a:off x="1118046" y="2268196"/>
            <a:ext cx="4227541" cy="3224392"/>
          </a:xfrm>
          <a:custGeom>
            <a:avLst/>
            <a:gdLst/>
            <a:ahLst/>
            <a:cxnLst/>
            <a:rect l="l" t="t" r="r" b="b"/>
            <a:pathLst>
              <a:path w="4227541" h="3224392">
                <a:moveTo>
                  <a:pt x="0" y="0"/>
                </a:moveTo>
                <a:lnTo>
                  <a:pt x="4227541" y="0"/>
                </a:lnTo>
                <a:lnTo>
                  <a:pt x="4227541" y="3224392"/>
                </a:lnTo>
                <a:lnTo>
                  <a:pt x="0" y="3224392"/>
                </a:lnTo>
                <a:lnTo>
                  <a:pt x="0" y="0"/>
                </a:lnTo>
                <a:close/>
              </a:path>
            </a:pathLst>
          </a:custGeom>
          <a:blipFill>
            <a:blip r:embed="rId4"/>
            <a:stretch>
              <a:fillRect l="-18040" r="-17552"/>
            </a:stretch>
          </a:blipFill>
        </p:spPr>
        <p:txBody>
          <a:bodyPr/>
          <a:lstStyle/>
          <a:p>
            <a:endParaRPr lang="en-CH"/>
          </a:p>
        </p:txBody>
      </p:sp>
      <p:sp>
        <p:nvSpPr>
          <p:cNvPr id="14" name="TextBox 14"/>
          <p:cNvSpPr txBox="1"/>
          <p:nvPr/>
        </p:nvSpPr>
        <p:spPr>
          <a:xfrm>
            <a:off x="1337939" y="6550459"/>
            <a:ext cx="3787754" cy="3271520"/>
          </a:xfrm>
          <a:prstGeom prst="rect">
            <a:avLst/>
          </a:prstGeom>
        </p:spPr>
        <p:txBody>
          <a:bodyPr lIns="0" tIns="0" rIns="0" bIns="0" rtlCol="0" anchor="t">
            <a:spAutoFit/>
          </a:bodyPr>
          <a:lstStyle/>
          <a:p>
            <a:pPr algn="just">
              <a:lnSpc>
                <a:spcPts val="2380"/>
              </a:lnSpc>
            </a:pPr>
            <a:r>
              <a:rPr lang="en-US" sz="1700">
                <a:solidFill>
                  <a:srgbClr val="000000"/>
                </a:solidFill>
                <a:latin typeface="Arial"/>
                <a:ea typeface="Arial"/>
                <a:cs typeface="Arial"/>
                <a:sym typeface="Arial"/>
              </a:rPr>
              <a:t>We chose the technology sector due to its strong growth outlook, driven by increasing demand for innovation in AI, cloud computing, and cybersecurity. As businesses and consumers continue to embrace digital transformation, companies in this sector are expected to benefit from sustained revenue growth and global expansion, making it a key driver of future portfolio returns.</a:t>
            </a:r>
          </a:p>
          <a:p>
            <a:pPr algn="just">
              <a:lnSpc>
                <a:spcPts val="2380"/>
              </a:lnSpc>
            </a:pPr>
            <a:endParaRPr lang="en-US" sz="1700">
              <a:solidFill>
                <a:srgbClr val="000000"/>
              </a:solidFill>
              <a:latin typeface="Arial"/>
              <a:ea typeface="Arial"/>
              <a:cs typeface="Arial"/>
              <a:sym typeface="Arial"/>
            </a:endParaRPr>
          </a:p>
        </p:txBody>
      </p:sp>
      <p:sp>
        <p:nvSpPr>
          <p:cNvPr id="15" name="TextBox 15"/>
          <p:cNvSpPr txBox="1"/>
          <p:nvPr/>
        </p:nvSpPr>
        <p:spPr>
          <a:xfrm>
            <a:off x="2092645" y="6045038"/>
            <a:ext cx="2278342" cy="420370"/>
          </a:xfrm>
          <a:prstGeom prst="rect">
            <a:avLst/>
          </a:prstGeom>
        </p:spPr>
        <p:txBody>
          <a:bodyPr lIns="0" tIns="0" rIns="0" bIns="0" rtlCol="0" anchor="t">
            <a:spAutoFit/>
          </a:bodyPr>
          <a:lstStyle/>
          <a:p>
            <a:pPr algn="l">
              <a:lnSpc>
                <a:spcPts val="3079"/>
              </a:lnSpc>
            </a:pPr>
            <a:r>
              <a:rPr lang="en-US" sz="2199" b="1" spc="147">
                <a:solidFill>
                  <a:srgbClr val="000000"/>
                </a:solidFill>
                <a:latin typeface="Arial Bold"/>
                <a:ea typeface="Arial Bold"/>
                <a:cs typeface="Arial Bold"/>
                <a:sym typeface="Arial Bold"/>
              </a:rPr>
              <a:t>TECHNOLOGY</a:t>
            </a:r>
          </a:p>
        </p:txBody>
      </p:sp>
      <p:sp>
        <p:nvSpPr>
          <p:cNvPr id="16" name="TextBox 16"/>
          <p:cNvSpPr txBox="1"/>
          <p:nvPr/>
        </p:nvSpPr>
        <p:spPr>
          <a:xfrm>
            <a:off x="7179152" y="6550459"/>
            <a:ext cx="3922737" cy="3271520"/>
          </a:xfrm>
          <a:prstGeom prst="rect">
            <a:avLst/>
          </a:prstGeom>
        </p:spPr>
        <p:txBody>
          <a:bodyPr lIns="0" tIns="0" rIns="0" bIns="0" rtlCol="0" anchor="t">
            <a:spAutoFit/>
          </a:bodyPr>
          <a:lstStyle/>
          <a:p>
            <a:pPr algn="just">
              <a:lnSpc>
                <a:spcPts val="2380"/>
              </a:lnSpc>
            </a:pPr>
            <a:r>
              <a:rPr lang="en-US" sz="1700">
                <a:solidFill>
                  <a:srgbClr val="000000"/>
                </a:solidFill>
                <a:latin typeface="Arial"/>
                <a:ea typeface="Arial"/>
                <a:cs typeface="Arial"/>
                <a:sym typeface="Arial"/>
              </a:rPr>
              <a:t>The basic materials sector was selected for its ability to provide stability during inflationary periods and economic expansions. Rising global demand for infrastructure development and industrial production will likely boost the need for raw materials like metals and chemicals. This sector also offers a hedge against inflation, as prices of materials typically rise with economic growth.</a:t>
            </a:r>
          </a:p>
          <a:p>
            <a:pPr algn="just">
              <a:lnSpc>
                <a:spcPts val="2380"/>
              </a:lnSpc>
            </a:pPr>
            <a:endParaRPr lang="en-US" sz="1700">
              <a:solidFill>
                <a:srgbClr val="000000"/>
              </a:solidFill>
              <a:latin typeface="Arial"/>
              <a:ea typeface="Arial"/>
              <a:cs typeface="Arial"/>
              <a:sym typeface="Arial"/>
            </a:endParaRPr>
          </a:p>
        </p:txBody>
      </p:sp>
      <p:sp>
        <p:nvSpPr>
          <p:cNvPr id="17" name="TextBox 17"/>
          <p:cNvSpPr txBox="1"/>
          <p:nvPr/>
        </p:nvSpPr>
        <p:spPr>
          <a:xfrm>
            <a:off x="7699914" y="6045038"/>
            <a:ext cx="2888171" cy="420370"/>
          </a:xfrm>
          <a:prstGeom prst="rect">
            <a:avLst/>
          </a:prstGeom>
        </p:spPr>
        <p:txBody>
          <a:bodyPr lIns="0" tIns="0" rIns="0" bIns="0" rtlCol="0" anchor="t">
            <a:spAutoFit/>
          </a:bodyPr>
          <a:lstStyle/>
          <a:p>
            <a:pPr algn="l">
              <a:lnSpc>
                <a:spcPts val="3079"/>
              </a:lnSpc>
            </a:pPr>
            <a:r>
              <a:rPr lang="en-US" sz="2199" b="1" spc="147">
                <a:solidFill>
                  <a:srgbClr val="000000"/>
                </a:solidFill>
                <a:latin typeface="Arial Bold"/>
                <a:ea typeface="Arial Bold"/>
                <a:cs typeface="Arial Bold"/>
                <a:sym typeface="Arial Bold"/>
              </a:rPr>
              <a:t>BASIC MATERIALS</a:t>
            </a:r>
          </a:p>
        </p:txBody>
      </p:sp>
      <p:sp>
        <p:nvSpPr>
          <p:cNvPr id="18" name="TextBox 18"/>
          <p:cNvSpPr txBox="1"/>
          <p:nvPr/>
        </p:nvSpPr>
        <p:spPr>
          <a:xfrm>
            <a:off x="13049384" y="6476640"/>
            <a:ext cx="3907213" cy="3419157"/>
          </a:xfrm>
          <a:prstGeom prst="rect">
            <a:avLst/>
          </a:prstGeom>
        </p:spPr>
        <p:txBody>
          <a:bodyPr lIns="0" tIns="0" rIns="0" bIns="0" rtlCol="0" anchor="t">
            <a:spAutoFit/>
          </a:bodyPr>
          <a:lstStyle/>
          <a:p>
            <a:pPr algn="just">
              <a:lnSpc>
                <a:spcPts val="2279"/>
              </a:lnSpc>
            </a:pPr>
            <a:r>
              <a:rPr lang="en-US" sz="1628">
                <a:solidFill>
                  <a:srgbClr val="000000"/>
                </a:solidFill>
                <a:latin typeface="Arial"/>
                <a:ea typeface="Arial"/>
                <a:cs typeface="Arial"/>
                <a:sym typeface="Arial"/>
              </a:rPr>
              <a:t>We focused on financial services because of its central role in providing liquidity and capital to the broader economy. With interest rates stabilizing and economic growth rebounding, banks, insurers, and asset managers are well-positioned to benefit from increased lending, investment, and financial activity. This sector offers both income potential and resilience, making it a strong choice for long-term stability.</a:t>
            </a:r>
          </a:p>
          <a:p>
            <a:pPr algn="just">
              <a:lnSpc>
                <a:spcPts val="2279"/>
              </a:lnSpc>
            </a:pPr>
            <a:endParaRPr lang="en-US" sz="1628">
              <a:solidFill>
                <a:srgbClr val="000000"/>
              </a:solidFill>
              <a:latin typeface="Arial"/>
              <a:ea typeface="Arial"/>
              <a:cs typeface="Arial"/>
              <a:sym typeface="Arial"/>
            </a:endParaRPr>
          </a:p>
        </p:txBody>
      </p:sp>
      <p:sp>
        <p:nvSpPr>
          <p:cNvPr id="19" name="TextBox 19"/>
          <p:cNvSpPr txBox="1"/>
          <p:nvPr/>
        </p:nvSpPr>
        <p:spPr>
          <a:xfrm>
            <a:off x="13345655" y="6045038"/>
            <a:ext cx="3417719" cy="420370"/>
          </a:xfrm>
          <a:prstGeom prst="rect">
            <a:avLst/>
          </a:prstGeom>
        </p:spPr>
        <p:txBody>
          <a:bodyPr lIns="0" tIns="0" rIns="0" bIns="0" rtlCol="0" anchor="t">
            <a:spAutoFit/>
          </a:bodyPr>
          <a:lstStyle/>
          <a:p>
            <a:pPr algn="l">
              <a:lnSpc>
                <a:spcPts val="3079"/>
              </a:lnSpc>
            </a:pPr>
            <a:r>
              <a:rPr lang="en-US" sz="2199" b="1" spc="147">
                <a:solidFill>
                  <a:srgbClr val="000000"/>
                </a:solidFill>
                <a:latin typeface="Arial Bold"/>
                <a:ea typeface="Arial Bold"/>
                <a:cs typeface="Arial Bold"/>
                <a:sym typeface="Arial Bold"/>
              </a:rPr>
              <a:t>FINANCIAL SERVICES</a:t>
            </a:r>
          </a:p>
        </p:txBody>
      </p:sp>
      <p:sp>
        <p:nvSpPr>
          <p:cNvPr id="20" name="Freeform 20"/>
          <p:cNvSpPr/>
          <p:nvPr/>
        </p:nvSpPr>
        <p:spPr>
          <a:xfrm>
            <a:off x="160006" y="177518"/>
            <a:ext cx="606615" cy="566427"/>
          </a:xfrm>
          <a:custGeom>
            <a:avLst/>
            <a:gdLst/>
            <a:ahLst/>
            <a:cxnLst/>
            <a:rect l="l" t="t" r="r" b="b"/>
            <a:pathLst>
              <a:path w="606615" h="566427">
                <a:moveTo>
                  <a:pt x="0" y="0"/>
                </a:moveTo>
                <a:lnTo>
                  <a:pt x="606615" y="0"/>
                </a:lnTo>
                <a:lnTo>
                  <a:pt x="606615" y="566427"/>
                </a:lnTo>
                <a:lnTo>
                  <a:pt x="0" y="56642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CH"/>
          </a:p>
        </p:txBody>
      </p:sp>
      <p:sp>
        <p:nvSpPr>
          <p:cNvPr id="21" name="AutoShape 21"/>
          <p:cNvSpPr/>
          <p:nvPr/>
        </p:nvSpPr>
        <p:spPr>
          <a:xfrm>
            <a:off x="1118046" y="1615734"/>
            <a:ext cx="1648872" cy="0"/>
          </a:xfrm>
          <a:prstGeom prst="line">
            <a:avLst/>
          </a:prstGeom>
          <a:ln w="28575" cap="flat">
            <a:solidFill>
              <a:srgbClr val="1C1C1C"/>
            </a:solidFill>
            <a:prstDash val="solid"/>
            <a:headEnd type="none" w="sm" len="sm"/>
            <a:tailEnd type="none" w="sm" len="sm"/>
          </a:ln>
        </p:spPr>
        <p:txBody>
          <a:bodyPr/>
          <a:lstStyle/>
          <a:p>
            <a:endParaRPr lang="en-CH"/>
          </a:p>
        </p:txBody>
      </p:sp>
      <p:sp>
        <p:nvSpPr>
          <p:cNvPr id="22" name="TextBox 22"/>
          <p:cNvSpPr txBox="1"/>
          <p:nvPr/>
        </p:nvSpPr>
        <p:spPr>
          <a:xfrm>
            <a:off x="1118046" y="1178854"/>
            <a:ext cx="3793337" cy="295275"/>
          </a:xfrm>
          <a:prstGeom prst="rect">
            <a:avLst/>
          </a:prstGeom>
        </p:spPr>
        <p:txBody>
          <a:bodyPr lIns="0" tIns="0" rIns="0" bIns="0" rtlCol="0" anchor="t">
            <a:spAutoFit/>
          </a:bodyPr>
          <a:lstStyle/>
          <a:p>
            <a:pPr algn="l">
              <a:lnSpc>
                <a:spcPts val="2100"/>
              </a:lnSpc>
            </a:pPr>
            <a:r>
              <a:rPr lang="en-US" sz="1500" spc="179">
                <a:solidFill>
                  <a:srgbClr val="1C1C1C"/>
                </a:solidFill>
                <a:latin typeface="Arial"/>
                <a:ea typeface="Arial"/>
                <a:cs typeface="Arial"/>
                <a:sym typeface="Arial"/>
              </a:rPr>
              <a:t>AURORA CAPITAL MANAGEMENT</a:t>
            </a:r>
          </a:p>
        </p:txBody>
      </p:sp>
      <p:sp>
        <p:nvSpPr>
          <p:cNvPr id="23" name="TextBox 23"/>
          <p:cNvSpPr txBox="1"/>
          <p:nvPr/>
        </p:nvSpPr>
        <p:spPr>
          <a:xfrm>
            <a:off x="14014717" y="1171869"/>
            <a:ext cx="3141536" cy="258276"/>
          </a:xfrm>
          <a:prstGeom prst="rect">
            <a:avLst/>
          </a:prstGeom>
        </p:spPr>
        <p:txBody>
          <a:bodyPr lIns="0" tIns="0" rIns="0" bIns="0" rtlCol="0" anchor="t">
            <a:spAutoFit/>
          </a:bodyPr>
          <a:lstStyle/>
          <a:p>
            <a:pPr algn="l">
              <a:lnSpc>
                <a:spcPts val="2240"/>
              </a:lnSpc>
            </a:pPr>
            <a:r>
              <a:rPr lang="en-US" sz="1600" u="sng" spc="144" dirty="0">
                <a:solidFill>
                  <a:srgbClr val="B3A492"/>
                </a:solidFill>
                <a:latin typeface="Arial"/>
                <a:ea typeface="Arial"/>
                <a:cs typeface="Arial"/>
                <a:sym typeface="Arial"/>
                <a:hlinkClick r:id="rId7" tooltip="https://elvebs.github.io/AuroraCapm/">
                  <a:extLst>
                    <a:ext uri="{A12FA001-AC4F-418D-AE19-62706E023703}">
                      <ahyp:hlinkClr xmlns:ahyp="http://schemas.microsoft.com/office/drawing/2018/hyperlinkcolor" val="tx"/>
                    </a:ext>
                  </a:extLst>
                </a:hlinkClick>
              </a:rPr>
              <a:t>HTTPS://AURORACAPM.CH</a:t>
            </a:r>
          </a:p>
        </p:txBody>
      </p:sp>
      <p:sp>
        <p:nvSpPr>
          <p:cNvPr id="24" name="AutoShape 24"/>
          <p:cNvSpPr/>
          <p:nvPr/>
        </p:nvSpPr>
        <p:spPr>
          <a:xfrm>
            <a:off x="15507380" y="1601446"/>
            <a:ext cx="1648872" cy="0"/>
          </a:xfrm>
          <a:prstGeom prst="line">
            <a:avLst/>
          </a:prstGeom>
          <a:ln w="28575" cap="flat">
            <a:solidFill>
              <a:srgbClr val="1C1C1C"/>
            </a:solidFill>
            <a:prstDash val="solid"/>
            <a:headEnd type="none" w="sm" len="sm"/>
            <a:tailEnd type="none" w="sm" len="sm"/>
          </a:ln>
        </p:spPr>
        <p:txBody>
          <a:bodyPr/>
          <a:lstStyle/>
          <a:p>
            <a:endParaRPr lang="en-CH"/>
          </a:p>
        </p:txBody>
      </p:sp>
      <p:sp>
        <p:nvSpPr>
          <p:cNvPr id="25" name="TextBox 25"/>
          <p:cNvSpPr txBox="1"/>
          <p:nvPr/>
        </p:nvSpPr>
        <p:spPr>
          <a:xfrm>
            <a:off x="5478339" y="696399"/>
            <a:ext cx="7317620" cy="1123950"/>
          </a:xfrm>
          <a:prstGeom prst="rect">
            <a:avLst/>
          </a:prstGeom>
        </p:spPr>
        <p:txBody>
          <a:bodyPr lIns="0" tIns="0" rIns="0" bIns="0" rtlCol="0" anchor="t">
            <a:spAutoFit/>
          </a:bodyPr>
          <a:lstStyle/>
          <a:p>
            <a:pPr algn="ctr">
              <a:lnSpc>
                <a:spcPts val="8100"/>
              </a:lnSpc>
            </a:pPr>
            <a:r>
              <a:rPr lang="en-US" sz="6000" b="1">
                <a:solidFill>
                  <a:srgbClr val="000000"/>
                </a:solidFill>
                <a:latin typeface="Arial Bold"/>
                <a:ea typeface="Arial Bold"/>
                <a:cs typeface="Arial Bold"/>
                <a:sym typeface="Arial Bold"/>
              </a:rPr>
              <a:t>SECTOR</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CFC8C1"/>
        </a:solidFill>
        <a:effectLst/>
      </p:bgPr>
    </p:bg>
    <p:spTree>
      <p:nvGrpSpPr>
        <p:cNvPr id="1" name=""/>
        <p:cNvGrpSpPr/>
        <p:nvPr/>
      </p:nvGrpSpPr>
      <p:grpSpPr>
        <a:xfrm>
          <a:off x="0" y="0"/>
          <a:ext cx="0" cy="0"/>
          <a:chOff x="0" y="0"/>
          <a:chExt cx="0" cy="0"/>
        </a:xfrm>
      </p:grpSpPr>
      <p:sp>
        <p:nvSpPr>
          <p:cNvPr id="2" name="AutoShape 2"/>
          <p:cNvSpPr/>
          <p:nvPr/>
        </p:nvSpPr>
        <p:spPr>
          <a:xfrm>
            <a:off x="1028700" y="1435637"/>
            <a:ext cx="1648872" cy="0"/>
          </a:xfrm>
          <a:prstGeom prst="line">
            <a:avLst/>
          </a:prstGeom>
          <a:ln w="28575" cap="flat">
            <a:solidFill>
              <a:srgbClr val="1C1C1C"/>
            </a:solidFill>
            <a:prstDash val="solid"/>
            <a:headEnd type="none" w="sm" len="sm"/>
            <a:tailEnd type="none" w="sm" len="sm"/>
          </a:ln>
        </p:spPr>
        <p:txBody>
          <a:bodyPr/>
          <a:lstStyle/>
          <a:p>
            <a:endParaRPr lang="en-CH"/>
          </a:p>
        </p:txBody>
      </p:sp>
      <p:grpSp>
        <p:nvGrpSpPr>
          <p:cNvPr id="3" name="Group 3"/>
          <p:cNvGrpSpPr/>
          <p:nvPr/>
        </p:nvGrpSpPr>
        <p:grpSpPr>
          <a:xfrm>
            <a:off x="463313" y="4489356"/>
            <a:ext cx="17350061" cy="5443066"/>
            <a:chOff x="0" y="0"/>
            <a:chExt cx="4569563" cy="1433565"/>
          </a:xfrm>
        </p:grpSpPr>
        <p:sp>
          <p:nvSpPr>
            <p:cNvPr id="4" name="Freeform 4"/>
            <p:cNvSpPr/>
            <p:nvPr/>
          </p:nvSpPr>
          <p:spPr>
            <a:xfrm>
              <a:off x="0" y="0"/>
              <a:ext cx="4569563" cy="1433565"/>
            </a:xfrm>
            <a:custGeom>
              <a:avLst/>
              <a:gdLst/>
              <a:ahLst/>
              <a:cxnLst/>
              <a:rect l="l" t="t" r="r" b="b"/>
              <a:pathLst>
                <a:path w="4569563" h="1433565">
                  <a:moveTo>
                    <a:pt x="8924" y="0"/>
                  </a:moveTo>
                  <a:lnTo>
                    <a:pt x="4560639" y="0"/>
                  </a:lnTo>
                  <a:cubicBezTo>
                    <a:pt x="4565568" y="0"/>
                    <a:pt x="4569563" y="3996"/>
                    <a:pt x="4569563" y="8924"/>
                  </a:cubicBezTo>
                  <a:lnTo>
                    <a:pt x="4569563" y="1424640"/>
                  </a:lnTo>
                  <a:cubicBezTo>
                    <a:pt x="4569563" y="1429569"/>
                    <a:pt x="4565568" y="1433565"/>
                    <a:pt x="4560639" y="1433565"/>
                  </a:cubicBezTo>
                  <a:lnTo>
                    <a:pt x="8924" y="1433565"/>
                  </a:lnTo>
                  <a:cubicBezTo>
                    <a:pt x="3996" y="1433565"/>
                    <a:pt x="0" y="1429569"/>
                    <a:pt x="0" y="1424640"/>
                  </a:cubicBezTo>
                  <a:lnTo>
                    <a:pt x="0" y="8924"/>
                  </a:lnTo>
                  <a:cubicBezTo>
                    <a:pt x="0" y="3996"/>
                    <a:pt x="3996" y="0"/>
                    <a:pt x="8924" y="0"/>
                  </a:cubicBezTo>
                  <a:close/>
                </a:path>
              </a:pathLst>
            </a:custGeom>
            <a:solidFill>
              <a:srgbClr val="EBEBEB">
                <a:alpha val="49804"/>
              </a:srgbClr>
            </a:solidFill>
          </p:spPr>
          <p:txBody>
            <a:bodyPr/>
            <a:lstStyle/>
            <a:p>
              <a:endParaRPr lang="en-CH"/>
            </a:p>
          </p:txBody>
        </p:sp>
        <p:sp>
          <p:nvSpPr>
            <p:cNvPr id="5" name="TextBox 5"/>
            <p:cNvSpPr txBox="1"/>
            <p:nvPr/>
          </p:nvSpPr>
          <p:spPr>
            <a:xfrm>
              <a:off x="0" y="-66675"/>
              <a:ext cx="4569563" cy="1500240"/>
            </a:xfrm>
            <a:prstGeom prst="rect">
              <a:avLst/>
            </a:prstGeom>
          </p:spPr>
          <p:txBody>
            <a:bodyPr lIns="50800" tIns="50800" rIns="50800" bIns="50800" rtlCol="0" anchor="ctr"/>
            <a:lstStyle/>
            <a:p>
              <a:pPr algn="ctr">
                <a:lnSpc>
                  <a:spcPts val="2240"/>
                </a:lnSpc>
              </a:pPr>
              <a:endParaRPr/>
            </a:p>
          </p:txBody>
        </p:sp>
      </p:grpSp>
      <p:sp>
        <p:nvSpPr>
          <p:cNvPr id="6" name="Freeform 6"/>
          <p:cNvSpPr/>
          <p:nvPr/>
        </p:nvSpPr>
        <p:spPr>
          <a:xfrm>
            <a:off x="695968" y="4810041"/>
            <a:ext cx="6203733" cy="4872998"/>
          </a:xfrm>
          <a:custGeom>
            <a:avLst/>
            <a:gdLst/>
            <a:ahLst/>
            <a:cxnLst/>
            <a:rect l="l" t="t" r="r" b="b"/>
            <a:pathLst>
              <a:path w="6203733" h="4872998">
                <a:moveTo>
                  <a:pt x="0" y="0"/>
                </a:moveTo>
                <a:lnTo>
                  <a:pt x="6203733" y="0"/>
                </a:lnTo>
                <a:lnTo>
                  <a:pt x="6203733" y="4872998"/>
                </a:lnTo>
                <a:lnTo>
                  <a:pt x="0" y="4872998"/>
                </a:lnTo>
                <a:lnTo>
                  <a:pt x="0" y="0"/>
                </a:lnTo>
                <a:close/>
              </a:path>
            </a:pathLst>
          </a:custGeom>
          <a:blipFill>
            <a:blip r:embed="rId2"/>
            <a:stretch>
              <a:fillRect l="-3652" r="-10674" b="-1338"/>
            </a:stretch>
          </a:blipFill>
        </p:spPr>
        <p:txBody>
          <a:bodyPr/>
          <a:lstStyle/>
          <a:p>
            <a:endParaRPr lang="en-CH"/>
          </a:p>
        </p:txBody>
      </p:sp>
      <p:sp>
        <p:nvSpPr>
          <p:cNvPr id="7" name="Freeform 7"/>
          <p:cNvSpPr/>
          <p:nvPr/>
        </p:nvSpPr>
        <p:spPr>
          <a:xfrm>
            <a:off x="6910315" y="4810041"/>
            <a:ext cx="10631651" cy="4872998"/>
          </a:xfrm>
          <a:custGeom>
            <a:avLst/>
            <a:gdLst/>
            <a:ahLst/>
            <a:cxnLst/>
            <a:rect l="l" t="t" r="r" b="b"/>
            <a:pathLst>
              <a:path w="10631651" h="4872998">
                <a:moveTo>
                  <a:pt x="0" y="0"/>
                </a:moveTo>
                <a:lnTo>
                  <a:pt x="10631651" y="0"/>
                </a:lnTo>
                <a:lnTo>
                  <a:pt x="10631651" y="4872998"/>
                </a:lnTo>
                <a:lnTo>
                  <a:pt x="0" y="4872998"/>
                </a:lnTo>
                <a:lnTo>
                  <a:pt x="0" y="0"/>
                </a:lnTo>
                <a:close/>
              </a:path>
            </a:pathLst>
          </a:custGeom>
          <a:blipFill>
            <a:blip r:embed="rId3"/>
            <a:stretch>
              <a:fillRect l="-6838" t="-3339" r="-4923" b="-3339"/>
            </a:stretch>
          </a:blipFill>
        </p:spPr>
        <p:txBody>
          <a:bodyPr/>
          <a:lstStyle/>
          <a:p>
            <a:endParaRPr lang="en-CH"/>
          </a:p>
        </p:txBody>
      </p:sp>
      <p:sp>
        <p:nvSpPr>
          <p:cNvPr id="8" name="TextBox 8"/>
          <p:cNvSpPr txBox="1"/>
          <p:nvPr/>
        </p:nvSpPr>
        <p:spPr>
          <a:xfrm>
            <a:off x="6584653" y="476250"/>
            <a:ext cx="5118694" cy="1123950"/>
          </a:xfrm>
          <a:prstGeom prst="rect">
            <a:avLst/>
          </a:prstGeom>
        </p:spPr>
        <p:txBody>
          <a:bodyPr lIns="0" tIns="0" rIns="0" bIns="0" rtlCol="0" anchor="t">
            <a:spAutoFit/>
          </a:bodyPr>
          <a:lstStyle/>
          <a:p>
            <a:pPr algn="l">
              <a:lnSpc>
                <a:spcPts val="8100"/>
              </a:lnSpc>
            </a:pPr>
            <a:r>
              <a:rPr lang="en-US" sz="6000" b="1">
                <a:solidFill>
                  <a:srgbClr val="1C1C1C"/>
                </a:solidFill>
                <a:latin typeface="Arial Bold"/>
                <a:ea typeface="Arial Bold"/>
                <a:cs typeface="Arial Bold"/>
                <a:sym typeface="Arial Bold"/>
              </a:rPr>
              <a:t>BENCHMARK</a:t>
            </a:r>
          </a:p>
        </p:txBody>
      </p:sp>
      <p:sp>
        <p:nvSpPr>
          <p:cNvPr id="9" name="TextBox 9"/>
          <p:cNvSpPr txBox="1"/>
          <p:nvPr/>
        </p:nvSpPr>
        <p:spPr>
          <a:xfrm>
            <a:off x="1028700" y="962025"/>
            <a:ext cx="3793337" cy="295275"/>
          </a:xfrm>
          <a:prstGeom prst="rect">
            <a:avLst/>
          </a:prstGeom>
        </p:spPr>
        <p:txBody>
          <a:bodyPr lIns="0" tIns="0" rIns="0" bIns="0" rtlCol="0" anchor="t">
            <a:spAutoFit/>
          </a:bodyPr>
          <a:lstStyle/>
          <a:p>
            <a:pPr algn="l">
              <a:lnSpc>
                <a:spcPts val="2100"/>
              </a:lnSpc>
            </a:pPr>
            <a:r>
              <a:rPr lang="en-US" sz="1500" spc="179">
                <a:solidFill>
                  <a:srgbClr val="1C1C1C"/>
                </a:solidFill>
                <a:latin typeface="Arial"/>
                <a:ea typeface="Arial"/>
                <a:cs typeface="Arial"/>
                <a:sym typeface="Arial"/>
              </a:rPr>
              <a:t>AURORA CAPITAL MANAGEMENT</a:t>
            </a:r>
          </a:p>
        </p:txBody>
      </p:sp>
      <p:sp>
        <p:nvSpPr>
          <p:cNvPr id="10" name="TextBox 10"/>
          <p:cNvSpPr txBox="1"/>
          <p:nvPr/>
        </p:nvSpPr>
        <p:spPr>
          <a:xfrm>
            <a:off x="1028700" y="2021425"/>
            <a:ext cx="6605811" cy="581024"/>
          </a:xfrm>
          <a:prstGeom prst="rect">
            <a:avLst/>
          </a:prstGeom>
        </p:spPr>
        <p:txBody>
          <a:bodyPr lIns="0" tIns="0" rIns="0" bIns="0" rtlCol="0" anchor="t">
            <a:spAutoFit/>
          </a:bodyPr>
          <a:lstStyle/>
          <a:p>
            <a:pPr algn="ctr">
              <a:lnSpc>
                <a:spcPts val="4200"/>
              </a:lnSpc>
            </a:pPr>
            <a:r>
              <a:rPr lang="en-US" sz="3000" b="1">
                <a:solidFill>
                  <a:srgbClr val="000000"/>
                </a:solidFill>
                <a:latin typeface="Arial Bold"/>
                <a:ea typeface="Arial Bold"/>
                <a:cs typeface="Arial Bold"/>
                <a:sym typeface="Arial Bold"/>
              </a:rPr>
              <a:t>Bloomberg Global EQ:FI 60:40 Index</a:t>
            </a:r>
          </a:p>
        </p:txBody>
      </p:sp>
      <p:sp>
        <p:nvSpPr>
          <p:cNvPr id="11" name="TextBox 11"/>
          <p:cNvSpPr txBox="1"/>
          <p:nvPr/>
        </p:nvSpPr>
        <p:spPr>
          <a:xfrm>
            <a:off x="1028700" y="2964398"/>
            <a:ext cx="15457743" cy="909319"/>
          </a:xfrm>
          <a:prstGeom prst="rect">
            <a:avLst/>
          </a:prstGeom>
        </p:spPr>
        <p:txBody>
          <a:bodyPr lIns="0" tIns="0" rIns="0" bIns="0" rtlCol="0" anchor="t">
            <a:spAutoFit/>
          </a:bodyPr>
          <a:lstStyle/>
          <a:p>
            <a:pPr algn="l">
              <a:lnSpc>
                <a:spcPts val="2380"/>
              </a:lnSpc>
            </a:pPr>
            <a:r>
              <a:rPr lang="en-US" sz="1700">
                <a:solidFill>
                  <a:srgbClr val="000000"/>
                </a:solidFill>
                <a:latin typeface="Arial"/>
                <a:ea typeface="Arial"/>
                <a:cs typeface="Arial"/>
                <a:sym typeface="Arial"/>
              </a:rPr>
              <a:t>Designed to measure cross-asset market perfomance globally.</a:t>
            </a:r>
          </a:p>
          <a:p>
            <a:pPr algn="l">
              <a:lnSpc>
                <a:spcPts val="2380"/>
              </a:lnSpc>
            </a:pPr>
            <a:r>
              <a:rPr lang="en-US" sz="1700">
                <a:solidFill>
                  <a:srgbClr val="000000"/>
                </a:solidFill>
                <a:latin typeface="Arial"/>
                <a:ea typeface="Arial"/>
                <a:cs typeface="Arial"/>
                <a:sym typeface="Arial"/>
              </a:rPr>
              <a:t>The index is composed by 60% equities and 40% fixed income. Specifically by </a:t>
            </a:r>
            <a:r>
              <a:rPr lang="en-US" sz="1700" b="1">
                <a:solidFill>
                  <a:srgbClr val="000000"/>
                </a:solidFill>
                <a:latin typeface="Arial Bold"/>
                <a:ea typeface="Arial Bold"/>
                <a:cs typeface="Arial Bold"/>
                <a:sym typeface="Arial Bold"/>
              </a:rPr>
              <a:t>Bloomberg Developed Markets Large &amp; Mid Cap Total Return Index </a:t>
            </a:r>
            <a:r>
              <a:rPr lang="en-US" sz="1700">
                <a:solidFill>
                  <a:srgbClr val="000000"/>
                </a:solidFill>
                <a:latin typeface="Arial"/>
                <a:ea typeface="Arial"/>
                <a:cs typeface="Arial"/>
                <a:sym typeface="Arial"/>
              </a:rPr>
              <a:t>(DMTR) and </a:t>
            </a:r>
            <a:r>
              <a:rPr lang="en-US" sz="1700" b="1">
                <a:solidFill>
                  <a:srgbClr val="000000"/>
                </a:solidFill>
                <a:latin typeface="Arial Bold"/>
                <a:ea typeface="Arial Bold"/>
                <a:cs typeface="Arial Bold"/>
                <a:sym typeface="Arial Bold"/>
              </a:rPr>
              <a:t>Bloomberg Global Aggregate Index</a:t>
            </a:r>
            <a:r>
              <a:rPr lang="en-US" sz="1700">
                <a:solidFill>
                  <a:srgbClr val="000000"/>
                </a:solidFill>
                <a:latin typeface="Arial"/>
                <a:ea typeface="Arial"/>
                <a:cs typeface="Arial"/>
                <a:sym typeface="Arial"/>
              </a:rPr>
              <a:t> (LEGATRUU) respectively.</a:t>
            </a:r>
          </a:p>
        </p:txBody>
      </p:sp>
      <p:sp>
        <p:nvSpPr>
          <p:cNvPr id="12" name="TextBox 12"/>
          <p:cNvSpPr txBox="1"/>
          <p:nvPr/>
        </p:nvSpPr>
        <p:spPr>
          <a:xfrm>
            <a:off x="2311116" y="5076825"/>
            <a:ext cx="2973437" cy="302260"/>
          </a:xfrm>
          <a:prstGeom prst="rect">
            <a:avLst/>
          </a:prstGeom>
        </p:spPr>
        <p:txBody>
          <a:bodyPr lIns="0" tIns="0" rIns="0" bIns="0" rtlCol="0" anchor="t">
            <a:spAutoFit/>
          </a:bodyPr>
          <a:lstStyle/>
          <a:p>
            <a:pPr algn="ctr">
              <a:lnSpc>
                <a:spcPts val="2240"/>
              </a:lnSpc>
              <a:spcBef>
                <a:spcPct val="0"/>
              </a:spcBef>
            </a:pPr>
            <a:r>
              <a:rPr lang="en-US" sz="1600" spc="144">
                <a:solidFill>
                  <a:srgbClr val="000000"/>
                </a:solidFill>
                <a:latin typeface="Arial"/>
                <a:ea typeface="Arial"/>
                <a:cs typeface="Arial"/>
                <a:sym typeface="Arial"/>
              </a:rPr>
              <a:t>LEGATRUU COMPOSITION</a:t>
            </a:r>
          </a:p>
        </p:txBody>
      </p:sp>
      <p:sp>
        <p:nvSpPr>
          <p:cNvPr id="13" name="TextBox 13"/>
          <p:cNvSpPr txBox="1"/>
          <p:nvPr/>
        </p:nvSpPr>
        <p:spPr>
          <a:xfrm>
            <a:off x="9981041" y="5076825"/>
            <a:ext cx="2380804" cy="302260"/>
          </a:xfrm>
          <a:prstGeom prst="rect">
            <a:avLst/>
          </a:prstGeom>
        </p:spPr>
        <p:txBody>
          <a:bodyPr lIns="0" tIns="0" rIns="0" bIns="0" rtlCol="0" anchor="t">
            <a:spAutoFit/>
          </a:bodyPr>
          <a:lstStyle/>
          <a:p>
            <a:pPr algn="ctr">
              <a:lnSpc>
                <a:spcPts val="2240"/>
              </a:lnSpc>
              <a:spcBef>
                <a:spcPct val="0"/>
              </a:spcBef>
            </a:pPr>
            <a:r>
              <a:rPr lang="en-US" sz="1600" spc="144">
                <a:solidFill>
                  <a:srgbClr val="000000"/>
                </a:solidFill>
                <a:latin typeface="Arial"/>
                <a:ea typeface="Arial"/>
                <a:cs typeface="Arial"/>
                <a:sym typeface="Arial"/>
              </a:rPr>
              <a:t>DMTR COMPOSITION</a:t>
            </a:r>
          </a:p>
        </p:txBody>
      </p:sp>
      <p:sp>
        <p:nvSpPr>
          <p:cNvPr id="14" name="Freeform 14"/>
          <p:cNvSpPr/>
          <p:nvPr/>
        </p:nvSpPr>
        <p:spPr>
          <a:xfrm>
            <a:off x="160006" y="177518"/>
            <a:ext cx="606615" cy="566427"/>
          </a:xfrm>
          <a:custGeom>
            <a:avLst/>
            <a:gdLst/>
            <a:ahLst/>
            <a:cxnLst/>
            <a:rect l="l" t="t" r="r" b="b"/>
            <a:pathLst>
              <a:path w="606615" h="566427">
                <a:moveTo>
                  <a:pt x="0" y="0"/>
                </a:moveTo>
                <a:lnTo>
                  <a:pt x="606615" y="0"/>
                </a:lnTo>
                <a:lnTo>
                  <a:pt x="606615" y="566427"/>
                </a:lnTo>
                <a:lnTo>
                  <a:pt x="0" y="56642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CH"/>
          </a:p>
        </p:txBody>
      </p:sp>
      <p:sp>
        <p:nvSpPr>
          <p:cNvPr id="15" name="TextBox 15"/>
          <p:cNvSpPr txBox="1"/>
          <p:nvPr/>
        </p:nvSpPr>
        <p:spPr>
          <a:xfrm>
            <a:off x="14220812" y="962025"/>
            <a:ext cx="3038488" cy="258276"/>
          </a:xfrm>
          <a:prstGeom prst="rect">
            <a:avLst/>
          </a:prstGeom>
        </p:spPr>
        <p:txBody>
          <a:bodyPr lIns="0" tIns="0" rIns="0" bIns="0" rtlCol="0" anchor="t">
            <a:spAutoFit/>
          </a:bodyPr>
          <a:lstStyle/>
          <a:p>
            <a:pPr algn="l">
              <a:lnSpc>
                <a:spcPts val="2240"/>
              </a:lnSpc>
            </a:pPr>
            <a:r>
              <a:rPr lang="en-US" sz="1600" u="sng" spc="144" dirty="0">
                <a:solidFill>
                  <a:srgbClr val="B3A492"/>
                </a:solidFill>
                <a:latin typeface="Arial"/>
                <a:ea typeface="Arial"/>
                <a:cs typeface="Arial"/>
                <a:sym typeface="Arial"/>
                <a:hlinkClick r:id="rId6" tooltip="https://elvebs.github.io/AuroraCapm/">
                  <a:extLst>
                    <a:ext uri="{A12FA001-AC4F-418D-AE19-62706E023703}">
                      <ahyp:hlinkClr xmlns:ahyp="http://schemas.microsoft.com/office/drawing/2018/hyperlinkcolor" val="tx"/>
                    </a:ext>
                  </a:extLst>
                </a:hlinkClick>
              </a:rPr>
              <a:t>HTTPS://AURORACAPM.CH</a:t>
            </a:r>
          </a:p>
        </p:txBody>
      </p:sp>
      <p:sp>
        <p:nvSpPr>
          <p:cNvPr id="16" name="AutoShape 16"/>
          <p:cNvSpPr/>
          <p:nvPr/>
        </p:nvSpPr>
        <p:spPr>
          <a:xfrm>
            <a:off x="15610428" y="1421350"/>
            <a:ext cx="1648872" cy="0"/>
          </a:xfrm>
          <a:prstGeom prst="line">
            <a:avLst/>
          </a:prstGeom>
          <a:ln w="28575" cap="flat">
            <a:solidFill>
              <a:srgbClr val="1C1C1C"/>
            </a:solidFill>
            <a:prstDash val="solid"/>
            <a:headEnd type="none" w="sm" len="sm"/>
            <a:tailEnd type="none" w="sm" len="sm"/>
          </a:ln>
        </p:spPr>
        <p:txBody>
          <a:bodyPr/>
          <a:lstStyle/>
          <a:p>
            <a:endParaRPr lang="en-CH"/>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CFC8C1"/>
        </a:solidFill>
        <a:effectLst/>
      </p:bgPr>
    </p:bg>
    <p:spTree>
      <p:nvGrpSpPr>
        <p:cNvPr id="1" name=""/>
        <p:cNvGrpSpPr/>
        <p:nvPr/>
      </p:nvGrpSpPr>
      <p:grpSpPr>
        <a:xfrm>
          <a:off x="0" y="0"/>
          <a:ext cx="0" cy="0"/>
          <a:chOff x="0" y="0"/>
          <a:chExt cx="0" cy="0"/>
        </a:xfrm>
      </p:grpSpPr>
      <p:sp>
        <p:nvSpPr>
          <p:cNvPr id="2" name="AutoShape 2"/>
          <p:cNvSpPr/>
          <p:nvPr/>
        </p:nvSpPr>
        <p:spPr>
          <a:xfrm>
            <a:off x="1513582" y="1613853"/>
            <a:ext cx="1648872" cy="0"/>
          </a:xfrm>
          <a:prstGeom prst="line">
            <a:avLst/>
          </a:prstGeom>
          <a:ln w="28575" cap="flat">
            <a:solidFill>
              <a:srgbClr val="1C1C1C"/>
            </a:solidFill>
            <a:prstDash val="solid"/>
            <a:headEnd type="none" w="sm" len="sm"/>
            <a:tailEnd type="none" w="sm" len="sm"/>
          </a:ln>
        </p:spPr>
        <p:txBody>
          <a:bodyPr/>
          <a:lstStyle/>
          <a:p>
            <a:endParaRPr lang="en-CH"/>
          </a:p>
        </p:txBody>
      </p:sp>
      <p:sp>
        <p:nvSpPr>
          <p:cNvPr id="3" name="TextBox 3"/>
          <p:cNvSpPr txBox="1"/>
          <p:nvPr/>
        </p:nvSpPr>
        <p:spPr>
          <a:xfrm>
            <a:off x="1513582" y="1892539"/>
            <a:ext cx="5426966" cy="1123950"/>
          </a:xfrm>
          <a:prstGeom prst="rect">
            <a:avLst/>
          </a:prstGeom>
        </p:spPr>
        <p:txBody>
          <a:bodyPr lIns="0" tIns="0" rIns="0" bIns="0" rtlCol="0" anchor="t">
            <a:spAutoFit/>
          </a:bodyPr>
          <a:lstStyle/>
          <a:p>
            <a:pPr algn="l">
              <a:lnSpc>
                <a:spcPts val="8100"/>
              </a:lnSpc>
            </a:pPr>
            <a:r>
              <a:rPr lang="en-US" sz="6000" b="1">
                <a:solidFill>
                  <a:srgbClr val="000000"/>
                </a:solidFill>
                <a:latin typeface="Arial Bold"/>
                <a:ea typeface="Arial Bold"/>
                <a:cs typeface="Arial Bold"/>
                <a:sym typeface="Arial Bold"/>
              </a:rPr>
              <a:t>STRATEGY</a:t>
            </a:r>
          </a:p>
        </p:txBody>
      </p:sp>
      <p:grpSp>
        <p:nvGrpSpPr>
          <p:cNvPr id="4" name="Group 4"/>
          <p:cNvGrpSpPr/>
          <p:nvPr/>
        </p:nvGrpSpPr>
        <p:grpSpPr>
          <a:xfrm>
            <a:off x="8568139" y="0"/>
            <a:ext cx="9719861" cy="10287000"/>
            <a:chOff x="0" y="0"/>
            <a:chExt cx="2559963" cy="2709333"/>
          </a:xfrm>
        </p:grpSpPr>
        <p:sp>
          <p:nvSpPr>
            <p:cNvPr id="5" name="Freeform 5"/>
            <p:cNvSpPr/>
            <p:nvPr/>
          </p:nvSpPr>
          <p:spPr>
            <a:xfrm>
              <a:off x="0" y="0"/>
              <a:ext cx="2559964" cy="2709333"/>
            </a:xfrm>
            <a:custGeom>
              <a:avLst/>
              <a:gdLst/>
              <a:ahLst/>
              <a:cxnLst/>
              <a:rect l="l" t="t" r="r" b="b"/>
              <a:pathLst>
                <a:path w="2559964" h="2709333">
                  <a:moveTo>
                    <a:pt x="15930" y="0"/>
                  </a:moveTo>
                  <a:lnTo>
                    <a:pt x="2544033" y="0"/>
                  </a:lnTo>
                  <a:cubicBezTo>
                    <a:pt x="2552831" y="0"/>
                    <a:pt x="2559964" y="7132"/>
                    <a:pt x="2559964" y="15930"/>
                  </a:cubicBezTo>
                  <a:lnTo>
                    <a:pt x="2559964" y="2693403"/>
                  </a:lnTo>
                  <a:cubicBezTo>
                    <a:pt x="2559964" y="2702201"/>
                    <a:pt x="2552831" y="2709333"/>
                    <a:pt x="2544033" y="2709333"/>
                  </a:cubicBezTo>
                  <a:lnTo>
                    <a:pt x="15930" y="2709333"/>
                  </a:lnTo>
                  <a:cubicBezTo>
                    <a:pt x="7132" y="2709333"/>
                    <a:pt x="0" y="2702201"/>
                    <a:pt x="0" y="2693403"/>
                  </a:cubicBezTo>
                  <a:lnTo>
                    <a:pt x="0" y="15930"/>
                  </a:lnTo>
                  <a:cubicBezTo>
                    <a:pt x="0" y="7132"/>
                    <a:pt x="7132" y="0"/>
                    <a:pt x="15930" y="0"/>
                  </a:cubicBezTo>
                  <a:close/>
                </a:path>
              </a:pathLst>
            </a:custGeom>
            <a:solidFill>
              <a:srgbClr val="EBEBEB">
                <a:alpha val="49804"/>
              </a:srgbClr>
            </a:solidFill>
          </p:spPr>
          <p:txBody>
            <a:bodyPr/>
            <a:lstStyle/>
            <a:p>
              <a:endParaRPr lang="en-CH"/>
            </a:p>
          </p:txBody>
        </p:sp>
        <p:sp>
          <p:nvSpPr>
            <p:cNvPr id="6" name="TextBox 6"/>
            <p:cNvSpPr txBox="1"/>
            <p:nvPr/>
          </p:nvSpPr>
          <p:spPr>
            <a:xfrm>
              <a:off x="0" y="-66675"/>
              <a:ext cx="2559963" cy="2776008"/>
            </a:xfrm>
            <a:prstGeom prst="rect">
              <a:avLst/>
            </a:prstGeom>
          </p:spPr>
          <p:txBody>
            <a:bodyPr lIns="50800" tIns="50800" rIns="50800" bIns="50800" rtlCol="0" anchor="ctr"/>
            <a:lstStyle/>
            <a:p>
              <a:pPr algn="ctr">
                <a:lnSpc>
                  <a:spcPts val="2240"/>
                </a:lnSpc>
              </a:pPr>
              <a:endParaRPr/>
            </a:p>
          </p:txBody>
        </p:sp>
      </p:grpSp>
      <p:sp>
        <p:nvSpPr>
          <p:cNvPr id="7" name="TextBox 7"/>
          <p:cNvSpPr txBox="1"/>
          <p:nvPr/>
        </p:nvSpPr>
        <p:spPr>
          <a:xfrm>
            <a:off x="1513582" y="3422439"/>
            <a:ext cx="5589628" cy="1795145"/>
          </a:xfrm>
          <a:prstGeom prst="rect">
            <a:avLst/>
          </a:prstGeom>
        </p:spPr>
        <p:txBody>
          <a:bodyPr lIns="0" tIns="0" rIns="0" bIns="0" rtlCol="0" anchor="t">
            <a:spAutoFit/>
          </a:bodyPr>
          <a:lstStyle/>
          <a:p>
            <a:pPr algn="just">
              <a:lnSpc>
                <a:spcPts val="2380"/>
              </a:lnSpc>
            </a:pPr>
            <a:r>
              <a:rPr lang="en-US" sz="1700">
                <a:solidFill>
                  <a:srgbClr val="000000"/>
                </a:solidFill>
                <a:latin typeface="Arial"/>
                <a:ea typeface="Arial"/>
                <a:cs typeface="Arial"/>
                <a:sym typeface="Arial"/>
              </a:rPr>
              <a:t>The portfolio emphasizes </a:t>
            </a:r>
            <a:r>
              <a:rPr lang="en-US" sz="1700" b="1">
                <a:solidFill>
                  <a:srgbClr val="000000"/>
                </a:solidFill>
                <a:latin typeface="Arial Bold"/>
                <a:ea typeface="Arial Bold"/>
                <a:cs typeface="Arial Bold"/>
                <a:sym typeface="Arial Bold"/>
              </a:rPr>
              <a:t>income stability</a:t>
            </a:r>
            <a:r>
              <a:rPr lang="en-US" sz="1700">
                <a:solidFill>
                  <a:srgbClr val="000000"/>
                </a:solidFill>
                <a:latin typeface="Arial"/>
                <a:ea typeface="Arial"/>
                <a:cs typeface="Arial"/>
                <a:sym typeface="Arial"/>
              </a:rPr>
              <a:t> and </a:t>
            </a:r>
            <a:r>
              <a:rPr lang="en-US" sz="1700" b="1">
                <a:solidFill>
                  <a:srgbClr val="000000"/>
                </a:solidFill>
                <a:latin typeface="Arial Bold"/>
                <a:ea typeface="Arial Bold"/>
                <a:cs typeface="Arial Bold"/>
                <a:sym typeface="Arial Bold"/>
              </a:rPr>
              <a:t>risk mitigation</a:t>
            </a:r>
            <a:r>
              <a:rPr lang="en-US" sz="1700">
                <a:solidFill>
                  <a:srgbClr val="000000"/>
                </a:solidFill>
                <a:latin typeface="Arial"/>
                <a:ea typeface="Arial"/>
                <a:cs typeface="Arial"/>
                <a:sym typeface="Arial"/>
              </a:rPr>
              <a:t>. LVHI, the largest holding, targets high-dividend, low-volatility stocks, while SGLD provides gold exposure to hedge against inflation and downturns. Together, these assets aim to reduce risk and ensure steady returns even in volatile markets.</a:t>
            </a:r>
          </a:p>
        </p:txBody>
      </p:sp>
      <p:sp>
        <p:nvSpPr>
          <p:cNvPr id="8" name="TextBox 8"/>
          <p:cNvSpPr txBox="1"/>
          <p:nvPr/>
        </p:nvSpPr>
        <p:spPr>
          <a:xfrm>
            <a:off x="1494532" y="5760509"/>
            <a:ext cx="5589628" cy="2090420"/>
          </a:xfrm>
          <a:prstGeom prst="rect">
            <a:avLst/>
          </a:prstGeom>
        </p:spPr>
        <p:txBody>
          <a:bodyPr lIns="0" tIns="0" rIns="0" bIns="0" rtlCol="0" anchor="t">
            <a:spAutoFit/>
          </a:bodyPr>
          <a:lstStyle/>
          <a:p>
            <a:pPr algn="just">
              <a:lnSpc>
                <a:spcPts val="2380"/>
              </a:lnSpc>
            </a:pPr>
            <a:r>
              <a:rPr lang="en-US" sz="1700" b="1">
                <a:solidFill>
                  <a:srgbClr val="000000"/>
                </a:solidFill>
                <a:latin typeface="Arial Bold"/>
                <a:ea typeface="Arial Bold"/>
                <a:cs typeface="Arial Bold"/>
                <a:sym typeface="Arial Bold"/>
              </a:rPr>
              <a:t>Growth</a:t>
            </a:r>
            <a:r>
              <a:rPr lang="en-US" sz="1700">
                <a:solidFill>
                  <a:srgbClr val="000000"/>
                </a:solidFill>
                <a:latin typeface="Arial"/>
                <a:ea typeface="Arial"/>
                <a:cs typeface="Arial"/>
                <a:sym typeface="Arial"/>
              </a:rPr>
              <a:t> is pursued through DGRW’s focus on U.S. dividend-growth stocks and DYNF’s multi-factor equity strategy. FNDF and XZMU.L add international and ESG-focused exposure, combining value-oriented and sustainable investments to support long-term growth and responsible investing.</a:t>
            </a:r>
          </a:p>
          <a:p>
            <a:pPr algn="just">
              <a:lnSpc>
                <a:spcPts val="2380"/>
              </a:lnSpc>
            </a:pPr>
            <a:endParaRPr lang="en-US" sz="1700">
              <a:solidFill>
                <a:srgbClr val="000000"/>
              </a:solidFill>
              <a:latin typeface="Arial"/>
              <a:ea typeface="Arial"/>
              <a:cs typeface="Arial"/>
              <a:sym typeface="Arial"/>
            </a:endParaRPr>
          </a:p>
        </p:txBody>
      </p:sp>
      <p:sp>
        <p:nvSpPr>
          <p:cNvPr id="9" name="TextBox 9"/>
          <p:cNvSpPr txBox="1"/>
          <p:nvPr/>
        </p:nvSpPr>
        <p:spPr>
          <a:xfrm>
            <a:off x="1513582" y="1193318"/>
            <a:ext cx="3793337" cy="295275"/>
          </a:xfrm>
          <a:prstGeom prst="rect">
            <a:avLst/>
          </a:prstGeom>
        </p:spPr>
        <p:txBody>
          <a:bodyPr lIns="0" tIns="0" rIns="0" bIns="0" rtlCol="0" anchor="t">
            <a:spAutoFit/>
          </a:bodyPr>
          <a:lstStyle/>
          <a:p>
            <a:pPr algn="l">
              <a:lnSpc>
                <a:spcPts val="2100"/>
              </a:lnSpc>
            </a:pPr>
            <a:r>
              <a:rPr lang="en-US" sz="1500" spc="179">
                <a:solidFill>
                  <a:srgbClr val="000000"/>
                </a:solidFill>
                <a:latin typeface="Arial"/>
                <a:ea typeface="Arial"/>
                <a:cs typeface="Arial"/>
                <a:sym typeface="Arial"/>
              </a:rPr>
              <a:t>AURORA CAPITAL MANAGEMENT</a:t>
            </a:r>
          </a:p>
        </p:txBody>
      </p:sp>
      <p:sp>
        <p:nvSpPr>
          <p:cNvPr id="10" name="AutoShape 10"/>
          <p:cNvSpPr/>
          <p:nvPr/>
        </p:nvSpPr>
        <p:spPr>
          <a:xfrm>
            <a:off x="5965269" y="9123998"/>
            <a:ext cx="12322731" cy="0"/>
          </a:xfrm>
          <a:prstGeom prst="line">
            <a:avLst/>
          </a:prstGeom>
          <a:ln w="28575" cap="flat">
            <a:solidFill>
              <a:srgbClr val="1C1C1C"/>
            </a:solidFill>
            <a:prstDash val="solid"/>
            <a:headEnd type="none" w="sm" len="sm"/>
            <a:tailEnd type="none" w="sm" len="sm"/>
          </a:ln>
        </p:spPr>
        <p:txBody>
          <a:bodyPr/>
          <a:lstStyle/>
          <a:p>
            <a:endParaRPr lang="en-CH"/>
          </a:p>
        </p:txBody>
      </p:sp>
      <p:sp>
        <p:nvSpPr>
          <p:cNvPr id="11" name="TextBox 11"/>
          <p:cNvSpPr txBox="1"/>
          <p:nvPr/>
        </p:nvSpPr>
        <p:spPr>
          <a:xfrm>
            <a:off x="1523107" y="8939530"/>
            <a:ext cx="5164149" cy="258276"/>
          </a:xfrm>
          <a:prstGeom prst="rect">
            <a:avLst/>
          </a:prstGeom>
        </p:spPr>
        <p:txBody>
          <a:bodyPr lIns="0" tIns="0" rIns="0" bIns="0" rtlCol="0" anchor="t">
            <a:spAutoFit/>
          </a:bodyPr>
          <a:lstStyle/>
          <a:p>
            <a:pPr algn="l">
              <a:lnSpc>
                <a:spcPts val="2240"/>
              </a:lnSpc>
            </a:pPr>
            <a:r>
              <a:rPr lang="en-US" sz="1600" u="sng" spc="144" dirty="0">
                <a:solidFill>
                  <a:srgbClr val="B3A492"/>
                </a:solidFill>
                <a:latin typeface="Arial"/>
                <a:ea typeface="Arial"/>
                <a:cs typeface="Arial"/>
                <a:sym typeface="Arial"/>
                <a:hlinkClick r:id="rId2" tooltip="https://elvebs.github.io/AuroraCapm/">
                  <a:extLst>
                    <a:ext uri="{A12FA001-AC4F-418D-AE19-62706E023703}">
                      <ahyp:hlinkClr xmlns:ahyp="http://schemas.microsoft.com/office/drawing/2018/hyperlinkcolor" val="tx"/>
                    </a:ext>
                  </a:extLst>
                </a:hlinkClick>
              </a:rPr>
              <a:t>HTTPS://AURORACAPM.CH</a:t>
            </a:r>
          </a:p>
        </p:txBody>
      </p:sp>
      <p:sp>
        <p:nvSpPr>
          <p:cNvPr id="12" name="Freeform 12"/>
          <p:cNvSpPr/>
          <p:nvPr/>
        </p:nvSpPr>
        <p:spPr>
          <a:xfrm>
            <a:off x="9144000" y="1625958"/>
            <a:ext cx="7942772" cy="7419411"/>
          </a:xfrm>
          <a:custGeom>
            <a:avLst/>
            <a:gdLst/>
            <a:ahLst/>
            <a:cxnLst/>
            <a:rect l="l" t="t" r="r" b="b"/>
            <a:pathLst>
              <a:path w="7942772" h="7419411">
                <a:moveTo>
                  <a:pt x="0" y="0"/>
                </a:moveTo>
                <a:lnTo>
                  <a:pt x="7942772" y="0"/>
                </a:lnTo>
                <a:lnTo>
                  <a:pt x="7942772" y="7419411"/>
                </a:lnTo>
                <a:lnTo>
                  <a:pt x="0" y="7419411"/>
                </a:lnTo>
                <a:lnTo>
                  <a:pt x="0" y="0"/>
                </a:lnTo>
                <a:close/>
              </a:path>
            </a:pathLst>
          </a:custGeom>
          <a:blipFill>
            <a:blip r:embed="rId3"/>
            <a:stretch>
              <a:fillRect l="-41994" t="-8587" r="-50289" b="-5400"/>
            </a:stretch>
          </a:blipFill>
        </p:spPr>
        <p:txBody>
          <a:bodyPr/>
          <a:lstStyle/>
          <a:p>
            <a:endParaRPr lang="en-CH"/>
          </a:p>
        </p:txBody>
      </p:sp>
      <p:sp>
        <p:nvSpPr>
          <p:cNvPr id="13" name="TextBox 13"/>
          <p:cNvSpPr txBox="1"/>
          <p:nvPr/>
        </p:nvSpPr>
        <p:spPr>
          <a:xfrm>
            <a:off x="9662361" y="1129819"/>
            <a:ext cx="7756895" cy="431798"/>
          </a:xfrm>
          <a:prstGeom prst="rect">
            <a:avLst/>
          </a:prstGeom>
        </p:spPr>
        <p:txBody>
          <a:bodyPr lIns="0" tIns="0" rIns="0" bIns="0" rtlCol="0" anchor="t">
            <a:spAutoFit/>
          </a:bodyPr>
          <a:lstStyle/>
          <a:p>
            <a:pPr algn="ctr">
              <a:lnSpc>
                <a:spcPts val="3500"/>
              </a:lnSpc>
            </a:pPr>
            <a:r>
              <a:rPr lang="en-US" sz="2500" b="1">
                <a:solidFill>
                  <a:srgbClr val="000000"/>
                </a:solidFill>
                <a:latin typeface="Canva Sans Bold"/>
                <a:ea typeface="Canva Sans Bold"/>
                <a:cs typeface="Canva Sans Bold"/>
                <a:sym typeface="Canva Sans Bold"/>
              </a:rPr>
              <a:t>Portfolio Composition (by ETF)</a:t>
            </a:r>
          </a:p>
        </p:txBody>
      </p:sp>
      <p:sp>
        <p:nvSpPr>
          <p:cNvPr id="14" name="Freeform 14"/>
          <p:cNvSpPr/>
          <p:nvPr/>
        </p:nvSpPr>
        <p:spPr>
          <a:xfrm>
            <a:off x="160006" y="177518"/>
            <a:ext cx="606615" cy="566427"/>
          </a:xfrm>
          <a:custGeom>
            <a:avLst/>
            <a:gdLst/>
            <a:ahLst/>
            <a:cxnLst/>
            <a:rect l="l" t="t" r="r" b="b"/>
            <a:pathLst>
              <a:path w="606615" h="566427">
                <a:moveTo>
                  <a:pt x="0" y="0"/>
                </a:moveTo>
                <a:lnTo>
                  <a:pt x="606615" y="0"/>
                </a:lnTo>
                <a:lnTo>
                  <a:pt x="606615" y="566427"/>
                </a:lnTo>
                <a:lnTo>
                  <a:pt x="0" y="56642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CH"/>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CFC8C1"/>
        </a:solidFill>
        <a:effectLst/>
      </p:bgPr>
    </p:bg>
    <p:spTree>
      <p:nvGrpSpPr>
        <p:cNvPr id="1" name=""/>
        <p:cNvGrpSpPr/>
        <p:nvPr/>
      </p:nvGrpSpPr>
      <p:grpSpPr>
        <a:xfrm>
          <a:off x="0" y="0"/>
          <a:ext cx="0" cy="0"/>
          <a:chOff x="0" y="0"/>
          <a:chExt cx="0" cy="0"/>
        </a:xfrm>
      </p:grpSpPr>
      <p:sp>
        <p:nvSpPr>
          <p:cNvPr id="2" name="AutoShape 2"/>
          <p:cNvSpPr/>
          <p:nvPr/>
        </p:nvSpPr>
        <p:spPr>
          <a:xfrm>
            <a:off x="1513582" y="1613853"/>
            <a:ext cx="1648872" cy="0"/>
          </a:xfrm>
          <a:prstGeom prst="line">
            <a:avLst/>
          </a:prstGeom>
          <a:ln w="28575" cap="flat">
            <a:solidFill>
              <a:srgbClr val="1C1C1C"/>
            </a:solidFill>
            <a:prstDash val="solid"/>
            <a:headEnd type="none" w="sm" len="sm"/>
            <a:tailEnd type="none" w="sm" len="sm"/>
          </a:ln>
        </p:spPr>
        <p:txBody>
          <a:bodyPr/>
          <a:lstStyle/>
          <a:p>
            <a:endParaRPr lang="en-CH"/>
          </a:p>
        </p:txBody>
      </p:sp>
      <p:sp>
        <p:nvSpPr>
          <p:cNvPr id="3" name="TextBox 3"/>
          <p:cNvSpPr txBox="1"/>
          <p:nvPr/>
        </p:nvSpPr>
        <p:spPr>
          <a:xfrm>
            <a:off x="1513582" y="1769974"/>
            <a:ext cx="6640209" cy="2152650"/>
          </a:xfrm>
          <a:prstGeom prst="rect">
            <a:avLst/>
          </a:prstGeom>
        </p:spPr>
        <p:txBody>
          <a:bodyPr lIns="0" tIns="0" rIns="0" bIns="0" rtlCol="0" anchor="t">
            <a:spAutoFit/>
          </a:bodyPr>
          <a:lstStyle/>
          <a:p>
            <a:pPr algn="l">
              <a:lnSpc>
                <a:spcPts val="8100"/>
              </a:lnSpc>
            </a:pPr>
            <a:r>
              <a:rPr lang="en-US" sz="6000" b="1">
                <a:solidFill>
                  <a:srgbClr val="000000"/>
                </a:solidFill>
                <a:latin typeface="Arial Bold"/>
                <a:ea typeface="Arial Bold"/>
                <a:cs typeface="Arial Bold"/>
                <a:sym typeface="Arial Bold"/>
              </a:rPr>
              <a:t>SECTOR ANALYSIS</a:t>
            </a:r>
          </a:p>
        </p:txBody>
      </p:sp>
      <p:grpSp>
        <p:nvGrpSpPr>
          <p:cNvPr id="4" name="Group 4"/>
          <p:cNvGrpSpPr/>
          <p:nvPr/>
        </p:nvGrpSpPr>
        <p:grpSpPr>
          <a:xfrm>
            <a:off x="8568139" y="0"/>
            <a:ext cx="9719861" cy="10287000"/>
            <a:chOff x="0" y="0"/>
            <a:chExt cx="2559963" cy="2709333"/>
          </a:xfrm>
        </p:grpSpPr>
        <p:sp>
          <p:nvSpPr>
            <p:cNvPr id="5" name="Freeform 5"/>
            <p:cNvSpPr/>
            <p:nvPr/>
          </p:nvSpPr>
          <p:spPr>
            <a:xfrm>
              <a:off x="0" y="0"/>
              <a:ext cx="2559964" cy="2709333"/>
            </a:xfrm>
            <a:custGeom>
              <a:avLst/>
              <a:gdLst/>
              <a:ahLst/>
              <a:cxnLst/>
              <a:rect l="l" t="t" r="r" b="b"/>
              <a:pathLst>
                <a:path w="2559964" h="2709333">
                  <a:moveTo>
                    <a:pt x="15930" y="0"/>
                  </a:moveTo>
                  <a:lnTo>
                    <a:pt x="2544033" y="0"/>
                  </a:lnTo>
                  <a:cubicBezTo>
                    <a:pt x="2552831" y="0"/>
                    <a:pt x="2559964" y="7132"/>
                    <a:pt x="2559964" y="15930"/>
                  </a:cubicBezTo>
                  <a:lnTo>
                    <a:pt x="2559964" y="2693403"/>
                  </a:lnTo>
                  <a:cubicBezTo>
                    <a:pt x="2559964" y="2702201"/>
                    <a:pt x="2552831" y="2709333"/>
                    <a:pt x="2544033" y="2709333"/>
                  </a:cubicBezTo>
                  <a:lnTo>
                    <a:pt x="15930" y="2709333"/>
                  </a:lnTo>
                  <a:cubicBezTo>
                    <a:pt x="7132" y="2709333"/>
                    <a:pt x="0" y="2702201"/>
                    <a:pt x="0" y="2693403"/>
                  </a:cubicBezTo>
                  <a:lnTo>
                    <a:pt x="0" y="15930"/>
                  </a:lnTo>
                  <a:cubicBezTo>
                    <a:pt x="0" y="7132"/>
                    <a:pt x="7132" y="0"/>
                    <a:pt x="15930" y="0"/>
                  </a:cubicBezTo>
                  <a:close/>
                </a:path>
              </a:pathLst>
            </a:custGeom>
            <a:solidFill>
              <a:srgbClr val="EBEBEB">
                <a:alpha val="49804"/>
              </a:srgbClr>
            </a:solidFill>
          </p:spPr>
          <p:txBody>
            <a:bodyPr/>
            <a:lstStyle/>
            <a:p>
              <a:endParaRPr lang="en-CH"/>
            </a:p>
          </p:txBody>
        </p:sp>
        <p:sp>
          <p:nvSpPr>
            <p:cNvPr id="6" name="TextBox 6"/>
            <p:cNvSpPr txBox="1"/>
            <p:nvPr/>
          </p:nvSpPr>
          <p:spPr>
            <a:xfrm>
              <a:off x="0" y="-66675"/>
              <a:ext cx="2559963" cy="2776008"/>
            </a:xfrm>
            <a:prstGeom prst="rect">
              <a:avLst/>
            </a:prstGeom>
          </p:spPr>
          <p:txBody>
            <a:bodyPr lIns="50800" tIns="50800" rIns="50800" bIns="50800" rtlCol="0" anchor="ctr"/>
            <a:lstStyle/>
            <a:p>
              <a:pPr algn="ctr">
                <a:lnSpc>
                  <a:spcPts val="2240"/>
                </a:lnSpc>
              </a:pPr>
              <a:endParaRPr/>
            </a:p>
          </p:txBody>
        </p:sp>
      </p:grpSp>
      <p:sp>
        <p:nvSpPr>
          <p:cNvPr id="7" name="TextBox 7"/>
          <p:cNvSpPr txBox="1"/>
          <p:nvPr/>
        </p:nvSpPr>
        <p:spPr>
          <a:xfrm>
            <a:off x="1513582" y="4207333"/>
            <a:ext cx="6045855" cy="3862070"/>
          </a:xfrm>
          <a:prstGeom prst="rect">
            <a:avLst/>
          </a:prstGeom>
        </p:spPr>
        <p:txBody>
          <a:bodyPr lIns="0" tIns="0" rIns="0" bIns="0" rtlCol="0" anchor="t">
            <a:spAutoFit/>
          </a:bodyPr>
          <a:lstStyle/>
          <a:p>
            <a:pPr algn="l">
              <a:lnSpc>
                <a:spcPts val="2380"/>
              </a:lnSpc>
            </a:pPr>
            <a:r>
              <a:rPr lang="en-US" sz="1700">
                <a:solidFill>
                  <a:srgbClr val="000000"/>
                </a:solidFill>
                <a:latin typeface="Arial"/>
                <a:ea typeface="Arial"/>
                <a:cs typeface="Arial"/>
                <a:sym typeface="Arial"/>
              </a:rPr>
              <a:t>Our portfolio is led by </a:t>
            </a:r>
            <a:r>
              <a:rPr lang="en-US" sz="1700" b="1">
                <a:solidFill>
                  <a:srgbClr val="000000"/>
                </a:solidFill>
                <a:latin typeface="Arial Bold"/>
                <a:ea typeface="Arial Bold"/>
                <a:cs typeface="Arial Bold"/>
                <a:sym typeface="Arial Bold"/>
              </a:rPr>
              <a:t>Technology</a:t>
            </a:r>
            <a:r>
              <a:rPr lang="en-US" sz="1700">
                <a:solidFill>
                  <a:srgbClr val="000000"/>
                </a:solidFill>
                <a:latin typeface="Arial"/>
                <a:ea typeface="Arial"/>
                <a:cs typeface="Arial"/>
                <a:sym typeface="Arial"/>
              </a:rPr>
              <a:t> at 22.3%, reflecting strong performance driven by innovation and digital demand.</a:t>
            </a:r>
          </a:p>
          <a:p>
            <a:pPr algn="l">
              <a:lnSpc>
                <a:spcPts val="2380"/>
              </a:lnSpc>
            </a:pPr>
            <a:endParaRPr lang="en-US" sz="1700">
              <a:solidFill>
                <a:srgbClr val="000000"/>
              </a:solidFill>
              <a:latin typeface="Arial"/>
              <a:ea typeface="Arial"/>
              <a:cs typeface="Arial"/>
              <a:sym typeface="Arial"/>
            </a:endParaRPr>
          </a:p>
          <a:p>
            <a:pPr algn="l">
              <a:lnSpc>
                <a:spcPts val="2380"/>
              </a:lnSpc>
            </a:pPr>
            <a:r>
              <a:rPr lang="en-US" sz="1700" b="1">
                <a:solidFill>
                  <a:srgbClr val="000000"/>
                </a:solidFill>
                <a:latin typeface="Arial Bold"/>
                <a:ea typeface="Arial Bold"/>
                <a:cs typeface="Arial Bold"/>
                <a:sym typeface="Arial Bold"/>
              </a:rPr>
              <a:t>Basic Materials</a:t>
            </a:r>
            <a:r>
              <a:rPr lang="en-US" sz="1700">
                <a:solidFill>
                  <a:srgbClr val="000000"/>
                </a:solidFill>
                <a:latin typeface="Arial"/>
                <a:ea typeface="Arial"/>
                <a:cs typeface="Arial"/>
                <a:sym typeface="Arial"/>
              </a:rPr>
              <a:t> and </a:t>
            </a:r>
            <a:r>
              <a:rPr lang="en-US" sz="1700" b="1">
                <a:solidFill>
                  <a:srgbClr val="000000"/>
                </a:solidFill>
                <a:latin typeface="Arial Bold"/>
                <a:ea typeface="Arial Bold"/>
                <a:cs typeface="Arial Bold"/>
                <a:sym typeface="Arial Bold"/>
              </a:rPr>
              <a:t>Financial Services</a:t>
            </a:r>
            <a:r>
              <a:rPr lang="en-US" sz="1700">
                <a:solidFill>
                  <a:srgbClr val="000000"/>
                </a:solidFill>
                <a:latin typeface="Arial"/>
                <a:ea typeface="Arial"/>
                <a:cs typeface="Arial"/>
                <a:sym typeface="Arial"/>
              </a:rPr>
              <a:t> follow with 18.5% and 14.9%, providing stability through essential commodities and financial institutions.</a:t>
            </a:r>
            <a:r>
              <a:rPr lang="en-US" sz="1700" b="1">
                <a:solidFill>
                  <a:srgbClr val="000000"/>
                </a:solidFill>
                <a:latin typeface="Arial Bold"/>
                <a:ea typeface="Arial Bold"/>
                <a:cs typeface="Arial Bold"/>
                <a:sym typeface="Arial Bold"/>
              </a:rPr>
              <a:t> </a:t>
            </a:r>
          </a:p>
          <a:p>
            <a:pPr algn="l">
              <a:lnSpc>
                <a:spcPts val="2380"/>
              </a:lnSpc>
            </a:pPr>
            <a:endParaRPr lang="en-US" sz="1700" b="1">
              <a:solidFill>
                <a:srgbClr val="000000"/>
              </a:solidFill>
              <a:latin typeface="Arial Bold"/>
              <a:ea typeface="Arial Bold"/>
              <a:cs typeface="Arial Bold"/>
              <a:sym typeface="Arial Bold"/>
            </a:endParaRPr>
          </a:p>
          <a:p>
            <a:pPr algn="l">
              <a:lnSpc>
                <a:spcPts val="2380"/>
              </a:lnSpc>
            </a:pPr>
            <a:r>
              <a:rPr lang="en-US" sz="1700" b="1">
                <a:solidFill>
                  <a:srgbClr val="000000"/>
                </a:solidFill>
                <a:latin typeface="Arial Bold"/>
                <a:ea typeface="Arial Bold"/>
                <a:cs typeface="Arial Bold"/>
                <a:sym typeface="Arial Bold"/>
              </a:rPr>
              <a:t>Consumer Cyclical</a:t>
            </a:r>
            <a:r>
              <a:rPr lang="en-US" sz="1700">
                <a:solidFill>
                  <a:srgbClr val="000000"/>
                </a:solidFill>
                <a:latin typeface="Arial"/>
                <a:ea typeface="Arial"/>
                <a:cs typeface="Arial"/>
                <a:sym typeface="Arial"/>
              </a:rPr>
              <a:t> (8.61%) and </a:t>
            </a:r>
            <a:r>
              <a:rPr lang="en-US" sz="1700" b="1">
                <a:solidFill>
                  <a:srgbClr val="000000"/>
                </a:solidFill>
                <a:latin typeface="Arial Bold"/>
                <a:ea typeface="Arial Bold"/>
                <a:cs typeface="Arial Bold"/>
                <a:sym typeface="Arial Bold"/>
              </a:rPr>
              <a:t>Energy</a:t>
            </a:r>
            <a:r>
              <a:rPr lang="en-US" sz="1700">
                <a:solidFill>
                  <a:srgbClr val="000000"/>
                </a:solidFill>
                <a:latin typeface="Arial"/>
                <a:ea typeface="Arial"/>
                <a:cs typeface="Arial"/>
                <a:sym typeface="Arial"/>
              </a:rPr>
              <a:t> (6.88%) help capture growth during expansions while managing volatility. </a:t>
            </a:r>
          </a:p>
          <a:p>
            <a:pPr algn="l">
              <a:lnSpc>
                <a:spcPts val="2380"/>
              </a:lnSpc>
            </a:pPr>
            <a:endParaRPr lang="en-US" sz="1700">
              <a:solidFill>
                <a:srgbClr val="000000"/>
              </a:solidFill>
              <a:latin typeface="Arial"/>
              <a:ea typeface="Arial"/>
              <a:cs typeface="Arial"/>
              <a:sym typeface="Arial"/>
            </a:endParaRPr>
          </a:p>
          <a:p>
            <a:pPr algn="l">
              <a:lnSpc>
                <a:spcPts val="2380"/>
              </a:lnSpc>
            </a:pPr>
            <a:r>
              <a:rPr lang="en-US" sz="1700">
                <a:solidFill>
                  <a:srgbClr val="000000"/>
                </a:solidFill>
                <a:latin typeface="Arial"/>
                <a:ea typeface="Arial"/>
                <a:cs typeface="Arial"/>
                <a:sym typeface="Arial"/>
              </a:rPr>
              <a:t>Defensive sectors like </a:t>
            </a:r>
            <a:r>
              <a:rPr lang="en-US" sz="1700" b="1">
                <a:solidFill>
                  <a:srgbClr val="000000"/>
                </a:solidFill>
                <a:latin typeface="Arial Bold"/>
                <a:ea typeface="Arial Bold"/>
                <a:cs typeface="Arial Bold"/>
                <a:sym typeface="Arial Bold"/>
              </a:rPr>
              <a:t>Healthcare</a:t>
            </a:r>
            <a:r>
              <a:rPr lang="en-US" sz="1700">
                <a:solidFill>
                  <a:srgbClr val="000000"/>
                </a:solidFill>
                <a:latin typeface="Arial"/>
                <a:ea typeface="Arial"/>
                <a:cs typeface="Arial"/>
                <a:sym typeface="Arial"/>
              </a:rPr>
              <a:t> (6.47%) and </a:t>
            </a:r>
            <a:r>
              <a:rPr lang="en-US" sz="1700" b="1">
                <a:solidFill>
                  <a:srgbClr val="000000"/>
                </a:solidFill>
                <a:latin typeface="Arial Bold"/>
                <a:ea typeface="Arial Bold"/>
                <a:cs typeface="Arial Bold"/>
                <a:sym typeface="Arial Bold"/>
              </a:rPr>
              <a:t>Consumer Defensive </a:t>
            </a:r>
            <a:r>
              <a:rPr lang="en-US" sz="1700">
                <a:solidFill>
                  <a:srgbClr val="000000"/>
                </a:solidFill>
                <a:latin typeface="Arial"/>
                <a:ea typeface="Arial"/>
                <a:cs typeface="Arial"/>
                <a:sym typeface="Arial"/>
              </a:rPr>
              <a:t>(5.36%) add resilience, while </a:t>
            </a:r>
            <a:r>
              <a:rPr lang="en-US" sz="1700" b="1">
                <a:solidFill>
                  <a:srgbClr val="000000"/>
                </a:solidFill>
                <a:latin typeface="Arial Bold"/>
                <a:ea typeface="Arial Bold"/>
                <a:cs typeface="Arial Bold"/>
                <a:sym typeface="Arial Bold"/>
              </a:rPr>
              <a:t>Real Estate </a:t>
            </a:r>
            <a:r>
              <a:rPr lang="en-US" sz="1700">
                <a:solidFill>
                  <a:srgbClr val="000000"/>
                </a:solidFill>
                <a:latin typeface="Arial"/>
                <a:ea typeface="Arial"/>
                <a:cs typeface="Arial"/>
                <a:sym typeface="Arial"/>
              </a:rPr>
              <a:t>(1.18%) offers diversification through tangible assets.</a:t>
            </a:r>
          </a:p>
        </p:txBody>
      </p:sp>
      <p:sp>
        <p:nvSpPr>
          <p:cNvPr id="8" name="TextBox 8"/>
          <p:cNvSpPr txBox="1"/>
          <p:nvPr/>
        </p:nvSpPr>
        <p:spPr>
          <a:xfrm>
            <a:off x="1513582" y="1193318"/>
            <a:ext cx="3793337" cy="295275"/>
          </a:xfrm>
          <a:prstGeom prst="rect">
            <a:avLst/>
          </a:prstGeom>
        </p:spPr>
        <p:txBody>
          <a:bodyPr lIns="0" tIns="0" rIns="0" bIns="0" rtlCol="0" anchor="t">
            <a:spAutoFit/>
          </a:bodyPr>
          <a:lstStyle/>
          <a:p>
            <a:pPr algn="l">
              <a:lnSpc>
                <a:spcPts val="2100"/>
              </a:lnSpc>
            </a:pPr>
            <a:r>
              <a:rPr lang="en-US" sz="1500" spc="179">
                <a:solidFill>
                  <a:srgbClr val="000000"/>
                </a:solidFill>
                <a:latin typeface="Arial"/>
                <a:ea typeface="Arial"/>
                <a:cs typeface="Arial"/>
                <a:sym typeface="Arial"/>
              </a:rPr>
              <a:t>AURORA CAPITAL MANAGEMENT</a:t>
            </a:r>
          </a:p>
        </p:txBody>
      </p:sp>
      <p:sp>
        <p:nvSpPr>
          <p:cNvPr id="9" name="AutoShape 9"/>
          <p:cNvSpPr/>
          <p:nvPr/>
        </p:nvSpPr>
        <p:spPr>
          <a:xfrm>
            <a:off x="9662361" y="9123998"/>
            <a:ext cx="8625639" cy="0"/>
          </a:xfrm>
          <a:prstGeom prst="line">
            <a:avLst/>
          </a:prstGeom>
          <a:ln w="28575" cap="flat">
            <a:solidFill>
              <a:srgbClr val="1C1C1C"/>
            </a:solidFill>
            <a:prstDash val="solid"/>
            <a:headEnd type="none" w="sm" len="sm"/>
            <a:tailEnd type="none" w="sm" len="sm"/>
          </a:ln>
        </p:spPr>
        <p:txBody>
          <a:bodyPr/>
          <a:lstStyle/>
          <a:p>
            <a:endParaRPr lang="en-CH"/>
          </a:p>
        </p:txBody>
      </p:sp>
      <p:sp>
        <p:nvSpPr>
          <p:cNvPr id="10" name="TextBox 10"/>
          <p:cNvSpPr txBox="1"/>
          <p:nvPr/>
        </p:nvSpPr>
        <p:spPr>
          <a:xfrm>
            <a:off x="1513582" y="8939530"/>
            <a:ext cx="5164149" cy="258276"/>
          </a:xfrm>
          <a:prstGeom prst="rect">
            <a:avLst/>
          </a:prstGeom>
        </p:spPr>
        <p:txBody>
          <a:bodyPr lIns="0" tIns="0" rIns="0" bIns="0" rtlCol="0" anchor="t">
            <a:spAutoFit/>
          </a:bodyPr>
          <a:lstStyle/>
          <a:p>
            <a:pPr algn="l">
              <a:lnSpc>
                <a:spcPts val="2240"/>
              </a:lnSpc>
            </a:pPr>
            <a:r>
              <a:rPr lang="en-US" sz="1600" u="sng" spc="144" dirty="0">
                <a:solidFill>
                  <a:srgbClr val="B3A492"/>
                </a:solidFill>
                <a:latin typeface="Arial"/>
                <a:ea typeface="Arial"/>
                <a:cs typeface="Arial"/>
                <a:sym typeface="Arial"/>
                <a:hlinkClick r:id="rId2" tooltip="https://elvebs.github.io/AuroraCapm/">
                  <a:extLst>
                    <a:ext uri="{A12FA001-AC4F-418D-AE19-62706E023703}">
                      <ahyp:hlinkClr xmlns:ahyp="http://schemas.microsoft.com/office/drawing/2018/hyperlinkcolor" val="tx"/>
                    </a:ext>
                  </a:extLst>
                </a:hlinkClick>
              </a:rPr>
              <a:t>HTTPS://AURORACAPM.CH</a:t>
            </a:r>
          </a:p>
        </p:txBody>
      </p:sp>
      <p:sp>
        <p:nvSpPr>
          <p:cNvPr id="11" name="TextBox 11"/>
          <p:cNvSpPr txBox="1"/>
          <p:nvPr/>
        </p:nvSpPr>
        <p:spPr>
          <a:xfrm>
            <a:off x="9662361" y="1129819"/>
            <a:ext cx="7756895" cy="431798"/>
          </a:xfrm>
          <a:prstGeom prst="rect">
            <a:avLst/>
          </a:prstGeom>
        </p:spPr>
        <p:txBody>
          <a:bodyPr lIns="0" tIns="0" rIns="0" bIns="0" rtlCol="0" anchor="t">
            <a:spAutoFit/>
          </a:bodyPr>
          <a:lstStyle/>
          <a:p>
            <a:pPr algn="ctr">
              <a:lnSpc>
                <a:spcPts val="3500"/>
              </a:lnSpc>
            </a:pPr>
            <a:r>
              <a:rPr lang="en-US" sz="2500" b="1">
                <a:solidFill>
                  <a:srgbClr val="000000"/>
                </a:solidFill>
                <a:latin typeface="Canva Sans Bold"/>
                <a:ea typeface="Canva Sans Bold"/>
                <a:cs typeface="Canva Sans Bold"/>
                <a:sym typeface="Canva Sans Bold"/>
              </a:rPr>
              <a:t>Portfolio Composition (by Sector)</a:t>
            </a:r>
          </a:p>
        </p:txBody>
      </p:sp>
      <p:sp>
        <p:nvSpPr>
          <p:cNvPr id="12" name="Freeform 12"/>
          <p:cNvSpPr/>
          <p:nvPr/>
        </p:nvSpPr>
        <p:spPr>
          <a:xfrm>
            <a:off x="9662361" y="1537675"/>
            <a:ext cx="7945937" cy="7347271"/>
          </a:xfrm>
          <a:custGeom>
            <a:avLst/>
            <a:gdLst/>
            <a:ahLst/>
            <a:cxnLst/>
            <a:rect l="l" t="t" r="r" b="b"/>
            <a:pathLst>
              <a:path w="7945937" h="7347271">
                <a:moveTo>
                  <a:pt x="0" y="0"/>
                </a:moveTo>
                <a:lnTo>
                  <a:pt x="7945937" y="0"/>
                </a:lnTo>
                <a:lnTo>
                  <a:pt x="7945937" y="7347271"/>
                </a:lnTo>
                <a:lnTo>
                  <a:pt x="0" y="7347271"/>
                </a:lnTo>
                <a:lnTo>
                  <a:pt x="0" y="0"/>
                </a:lnTo>
                <a:close/>
              </a:path>
            </a:pathLst>
          </a:custGeom>
          <a:blipFill>
            <a:blip r:embed="rId3"/>
            <a:stretch>
              <a:fillRect l="-42313" t="-6927" r="-36234"/>
            </a:stretch>
          </a:blipFill>
        </p:spPr>
        <p:txBody>
          <a:bodyPr/>
          <a:lstStyle/>
          <a:p>
            <a:endParaRPr lang="en-CH"/>
          </a:p>
        </p:txBody>
      </p:sp>
      <p:sp>
        <p:nvSpPr>
          <p:cNvPr id="13" name="Freeform 13"/>
          <p:cNvSpPr/>
          <p:nvPr/>
        </p:nvSpPr>
        <p:spPr>
          <a:xfrm>
            <a:off x="160006" y="177518"/>
            <a:ext cx="606615" cy="566427"/>
          </a:xfrm>
          <a:custGeom>
            <a:avLst/>
            <a:gdLst/>
            <a:ahLst/>
            <a:cxnLst/>
            <a:rect l="l" t="t" r="r" b="b"/>
            <a:pathLst>
              <a:path w="606615" h="566427">
                <a:moveTo>
                  <a:pt x="0" y="0"/>
                </a:moveTo>
                <a:lnTo>
                  <a:pt x="606615" y="0"/>
                </a:lnTo>
                <a:lnTo>
                  <a:pt x="606615" y="566427"/>
                </a:lnTo>
                <a:lnTo>
                  <a:pt x="0" y="56642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CH"/>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TotalTime>
  <Words>2059</Words>
  <Application>Microsoft Macintosh PowerPoint</Application>
  <PresentationFormat>Custom</PresentationFormat>
  <Paragraphs>161</Paragraphs>
  <Slides>17</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17</vt:i4>
      </vt:variant>
    </vt:vector>
  </HeadingPairs>
  <TitlesOfParts>
    <vt:vector size="25" baseType="lpstr">
      <vt:lpstr>Arial</vt:lpstr>
      <vt:lpstr>DM Sans Bold</vt:lpstr>
      <vt:lpstr>Arial Bold</vt:lpstr>
      <vt:lpstr>Calibri</vt:lpstr>
      <vt:lpstr>TT Hoves Bold</vt:lpstr>
      <vt:lpstr>Canva Sans Bold</vt:lpstr>
      <vt:lpstr>DM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 Aurora Capital Management Group 7 OCT 2024</dc:title>
  <cp:lastModifiedBy>Elvebakk Sara</cp:lastModifiedBy>
  <cp:revision>2</cp:revision>
  <dcterms:created xsi:type="dcterms:W3CDTF">2006-08-16T00:00:00Z</dcterms:created>
  <dcterms:modified xsi:type="dcterms:W3CDTF">2024-10-22T20:58:03Z</dcterms:modified>
  <dc:identifier>DAGTv11iZuU</dc:identifier>
</cp:coreProperties>
</file>